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89" r:id="rId3"/>
    <p:sldId id="288" r:id="rId4"/>
    <p:sldId id="258" r:id="rId5"/>
    <p:sldId id="257" r:id="rId6"/>
    <p:sldId id="266" r:id="rId7"/>
    <p:sldId id="268" r:id="rId8"/>
    <p:sldId id="269" r:id="rId9"/>
    <p:sldId id="270" r:id="rId10"/>
    <p:sldId id="271" r:id="rId11"/>
    <p:sldId id="265" r:id="rId12"/>
    <p:sldId id="273" r:id="rId13"/>
    <p:sldId id="287" r:id="rId14"/>
    <p:sldId id="261" r:id="rId15"/>
    <p:sldId id="267" r:id="rId16"/>
    <p:sldId id="281" r:id="rId17"/>
  </p:sldIdLst>
  <p:sldSz cx="9144000" cy="6858000" type="screen4x3"/>
  <p:notesSz cx="6858000" cy="9144000"/>
  <p:custShowLst>
    <p:custShow name="Custom Show 1" id="0">
      <p:sldLst>
        <p:sld r:id="rId2"/>
        <p:sld r:id="rId5"/>
        <p:sld r:id="rId15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A91"/>
    <a:srgbClr val="F0F5FA"/>
    <a:srgbClr val="FCFDFE"/>
    <a:srgbClr val="EAEFF6"/>
    <a:srgbClr val="F2FCFC"/>
    <a:srgbClr val="017495"/>
    <a:srgbClr val="007495"/>
    <a:srgbClr val="8F1818"/>
    <a:srgbClr val="134C7B"/>
    <a:srgbClr val="16A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1" autoAdjust="0"/>
    <p:restoredTop sz="92571" autoAdjust="0"/>
  </p:normalViewPr>
  <p:slideViewPr>
    <p:cSldViewPr>
      <p:cViewPr varScale="1">
        <p:scale>
          <a:sx n="114" d="100"/>
          <a:sy n="114" d="100"/>
        </p:scale>
        <p:origin x="15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B77DC-B928-40EA-9998-4673A934C3A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FFEA-57C7-4E37-A5C0-63A6F522B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91A2-3AC2-49A1-B9F5-9ADABFA2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67AB8-7F8B-4D8B-A9F3-DDA18471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E633-C53D-49BE-A6ED-CF4395B4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4340-5178-4501-B0AD-891FC000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75B3A-D29B-43F5-91AE-014765B2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A988-7229-4F0E-8548-49EE52AD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1DBAF-0832-4C3B-B1EC-8314FFF6A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152EA-68B3-41D5-8793-171F8B68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FC00-03B1-4092-B6D6-7C49FA93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5E50-85A9-47A0-8F36-4A5680EA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0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AD7EE-51A8-4D8C-A5E6-0D4A6C0DF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83905-3DCC-4E4B-B72F-DDB146E93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9B39B-A68D-472C-9E54-00BC0EB2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651A3-ECD7-42F1-95C9-11886500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95F4B-0893-43D0-9E65-253DAC07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F8BE-3F2C-4B40-B914-A97D08FA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0FD4-0D69-4F7B-A398-6C20EE27C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4C71-5618-4F93-B809-7C332B27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9393-525A-4432-8B0C-2F308296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FB5AA-4AF2-4F9B-826E-0081AB54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F2D7-295D-4424-B676-20D71939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7CE8-1D62-4883-A13A-4FC6224C3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CA9CD-8A78-45A4-9486-52FE9647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7F75-A83E-4F08-BC66-C8B17FD0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A71A5-8DFA-481A-BC04-098BA4B0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1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848-101A-4783-A4B3-2957847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2E03-D336-4422-9F58-0FBEE4932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8CC65-3820-4359-95A5-1B881D9AF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E8AC8-2B89-4DB5-9F25-DDAD1860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AAAF-C0FA-4545-B281-0CA75710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E71B-EBD2-4512-9031-314B671A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4350-C64B-4085-B2F1-F6E46093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33102-3F27-4345-96D1-DE2F89CA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5E76F-9072-4EC5-879D-0F21B470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1D6B6-4D75-4598-A7A7-DE600513D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4F9C0-AB0B-4D41-8067-B933DA0AB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F6F60-76FC-436D-B6F2-E9813EFB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34BCF-198A-4DC7-BC2A-121C44B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DFF35-818D-4F98-8C56-F3960545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E093-1457-49C1-BCCA-B98CE919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BCB6-F1D8-453B-9829-2B8F7802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13F4B-34DD-4140-9D54-13641FEF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C0CCC-09F4-4672-970C-BEB45BFB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96726-9B39-4D97-B2E5-88C8510B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CF1E1-440E-463B-B6E3-64CD1AD9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9FD8A-9BE8-4F9F-B9D4-E1C1E595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9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3BF8-FEA3-43D9-902A-E8740DFD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3B5E6-863E-4DF7-831F-283CA8EC1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6C80F-F3EC-4CD7-88B5-22D81BB61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B0168-332E-4531-B032-A5002951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2666D-4D47-42E2-BD95-B1BBFECC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91216-94A3-4808-AA53-8BF2AF58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177E-8953-4BBD-9F89-ED548C0E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1623A-295A-4BC5-8B32-48D6AB994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4C193-88D3-4FE8-9B6E-7BEAF03B3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36FEA-2799-47A5-87DE-6AB7B0F3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52A80-1FB1-4926-9A74-87AF6DDA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56355-7A05-4CEF-AACD-32A15422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4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0E42A-3164-4140-8556-134F4676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853C-9017-4022-BFEE-7A9BD5E09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90D8-C23F-4325-8872-E79B5EFDB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0DCBF-5F3C-48A7-A068-26B611B2634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6E1C-C2D0-4DAF-9B9F-A90576056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9DDA2-9DFE-4F6A-BF22-7D9DFCD34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58537-6D80-4FAB-BBD6-E91472A3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5398"/>
            <a:ext cx="9144000" cy="560568"/>
          </a:xfrm>
        </p:spPr>
        <p:txBody>
          <a:bodyPr wrap="square" anchor="ctr" anchorCtr="0">
            <a:noAutofit/>
          </a:bodyPr>
          <a:lstStyle/>
          <a:p>
            <a:r>
              <a:rPr lang="en-US" sz="3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165A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WELCOME</a:t>
            </a:r>
            <a:endParaRPr lang="en-US" sz="3300" b="1" cap="none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165A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67" y="2507280"/>
            <a:ext cx="8701265" cy="1382782"/>
          </a:xfrm>
          <a:prstGeom prst="roundRect">
            <a:avLst/>
          </a:prstGeom>
          <a:ln w="9525">
            <a:solidFill>
              <a:srgbClr val="165A91"/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165A91"/>
                </a:solidFill>
              </a:rPr>
              <a:t>WM-AWMA 2023 Spring Conference</a:t>
            </a:r>
          </a:p>
          <a:p>
            <a:r>
              <a:rPr lang="en-US" sz="2800" b="1" i="1" dirty="0">
                <a:solidFill>
                  <a:srgbClr val="165A91"/>
                </a:solidFill>
              </a:rPr>
              <a:t>Compliance and Beyond: Navigating a </a:t>
            </a:r>
            <a:br>
              <a:rPr lang="en-US" sz="2800" b="1" i="1" dirty="0">
                <a:solidFill>
                  <a:srgbClr val="165A91"/>
                </a:solidFill>
              </a:rPr>
            </a:br>
            <a:r>
              <a:rPr lang="en-US" sz="2800" b="1" i="1" dirty="0">
                <a:solidFill>
                  <a:srgbClr val="165A91"/>
                </a:solidFill>
              </a:rPr>
              <a:t>Changing Regulatory Landscape</a:t>
            </a:r>
          </a:p>
        </p:txBody>
      </p:sp>
      <p:pic>
        <p:nvPicPr>
          <p:cNvPr id="6" name="Picture 21" descr="WMAWM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>
            <a:fillRect/>
          </a:stretch>
        </p:blipFill>
        <p:spPr bwMode="auto">
          <a:xfrm>
            <a:off x="3550407" y="165847"/>
            <a:ext cx="2043184" cy="13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660" y="4094408"/>
            <a:ext cx="14648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SPONSORED BY:</a:t>
            </a:r>
          </a:p>
        </p:txBody>
      </p:sp>
      <p:pic>
        <p:nvPicPr>
          <p:cNvPr id="23" name="Picture 22" descr="F&amp;V DBO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5095" y="4388002"/>
            <a:ext cx="3710403" cy="90806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0700662-4B21-49E2-B9C1-B8015AAAE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67" y="4328778"/>
            <a:ext cx="2097394" cy="614564"/>
          </a:xfrm>
          <a:prstGeom prst="rect">
            <a:avLst/>
          </a:prstGeom>
        </p:spPr>
      </p:pic>
      <p:pic>
        <p:nvPicPr>
          <p:cNvPr id="10" name="Picture 9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1C8D38F-53C3-4D1A-B061-D7F6E70AF1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5" b="28267"/>
          <a:stretch/>
        </p:blipFill>
        <p:spPr>
          <a:xfrm>
            <a:off x="518660" y="5885565"/>
            <a:ext cx="2250197" cy="555117"/>
          </a:xfrm>
          <a:prstGeom prst="rect">
            <a:avLst/>
          </a:prstGeom>
        </p:spPr>
      </p:pic>
      <p:pic>
        <p:nvPicPr>
          <p:cNvPr id="25" name="Picture 24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9AFFEFE1-6375-4393-AB7A-15D942BB7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9" y="1635669"/>
            <a:ext cx="1401501" cy="422947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175BD475-A698-E28B-1FF9-4709F7040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91" y="5779235"/>
            <a:ext cx="2712481" cy="646475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9D3402F-C0D2-B1D6-93CA-B3B256168D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82" y="4884117"/>
            <a:ext cx="1847713" cy="1847713"/>
          </a:xfrm>
          <a:prstGeom prst="rect">
            <a:avLst/>
          </a:prstGeom>
        </p:spPr>
      </p:pic>
      <p:pic>
        <p:nvPicPr>
          <p:cNvPr id="15" name="Picture 14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A88E962F-22F4-9883-B2F4-EFB4000B45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5" y="4542745"/>
            <a:ext cx="1691607" cy="936652"/>
          </a:xfrm>
          <a:prstGeom prst="rect">
            <a:avLst/>
          </a:prstGeom>
        </p:spPr>
      </p:pic>
      <p:pic>
        <p:nvPicPr>
          <p:cNvPr id="17" name="Picture 16" descr="A picture containing text, logo, circle, emblem&#10;&#10;Description automatically generated">
            <a:extLst>
              <a:ext uri="{FF2B5EF4-FFF2-40B4-BE49-F238E27FC236}">
                <a16:creationId xmlns:a16="http://schemas.microsoft.com/office/drawing/2014/main" id="{4B61CEE7-F30D-A095-869A-31E1B1F69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53" y="200821"/>
            <a:ext cx="1097280" cy="1097280"/>
          </a:xfrm>
          <a:prstGeom prst="rect">
            <a:avLst/>
          </a:prstGeom>
        </p:spPr>
      </p:pic>
      <p:pic>
        <p:nvPicPr>
          <p:cNvPr id="21" name="Picture 20" descr="A picture containing text, font, screenshot, graphic design&#10;&#10;Description automatically generated">
            <a:extLst>
              <a:ext uri="{FF2B5EF4-FFF2-40B4-BE49-F238E27FC236}">
                <a16:creationId xmlns:a16="http://schemas.microsoft.com/office/drawing/2014/main" id="{16B6E09A-A84F-6F0F-336B-8CA81717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300928"/>
            <a:ext cx="1513614" cy="1005840"/>
          </a:xfrm>
          <a:prstGeom prst="rect">
            <a:avLst/>
          </a:prstGeom>
        </p:spPr>
      </p:pic>
      <p:pic>
        <p:nvPicPr>
          <p:cNvPr id="24" name="Picture 23" descr="A logo of a united states department of homeland security&#10;&#10;Description automatically generated with low confidence">
            <a:extLst>
              <a:ext uri="{FF2B5EF4-FFF2-40B4-BE49-F238E27FC236}">
                <a16:creationId xmlns:a16="http://schemas.microsoft.com/office/drawing/2014/main" id="{2E03AD84-342A-853B-C7F3-A9A83D537D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4" y="104310"/>
            <a:ext cx="1097280" cy="1097280"/>
          </a:xfrm>
          <a:prstGeom prst="rect">
            <a:avLst/>
          </a:prstGeom>
        </p:spPr>
      </p:pic>
      <p:pic>
        <p:nvPicPr>
          <p:cNvPr id="26" name="Picture 25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914CE752-5EDC-AC31-89BA-347FB1AB76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13" y="897661"/>
            <a:ext cx="1320901" cy="1320901"/>
          </a:xfrm>
          <a:prstGeom prst="rect">
            <a:avLst/>
          </a:prstGeom>
        </p:spPr>
      </p:pic>
      <p:pic>
        <p:nvPicPr>
          <p:cNvPr id="29" name="Picture 28" descr="A black and orange logo&#10;&#10;Description automatically generated with low confidence">
            <a:extLst>
              <a:ext uri="{FF2B5EF4-FFF2-40B4-BE49-F238E27FC236}">
                <a16:creationId xmlns:a16="http://schemas.microsoft.com/office/drawing/2014/main" id="{F22698D0-699D-6925-DE6D-A4C4E5EAA9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55" y="432290"/>
            <a:ext cx="1576155" cy="3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3686"/>
      </p:ext>
    </p:extLst>
  </p:cSld>
  <p:clrMapOvr>
    <a:masterClrMapping/>
  </p:clrMapOvr>
  <p:transition spd="slow" advTm="22277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g | Maravi Risk Management">
            <a:extLst>
              <a:ext uri="{FF2B5EF4-FFF2-40B4-BE49-F238E27FC236}">
                <a16:creationId xmlns:a16="http://schemas.microsoft.com/office/drawing/2014/main" id="{7B69DB9C-A07D-4D05-8B0D-F961E16D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4215" y="315353"/>
            <a:ext cx="779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kern="800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WM-A&amp;WMA Corporate Sponsor Anniversaries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5000" y="1021007"/>
            <a:ext cx="533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DC9E1F"/>
                </a:solidFill>
              </a:rPr>
              <a:t>10 Years</a:t>
            </a:r>
          </a:p>
        </p:txBody>
      </p:sp>
      <p:pic>
        <p:nvPicPr>
          <p:cNvPr id="3" name="Picture 2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5FAD973-F38E-9683-8DA6-1A66A71357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9" y="2814520"/>
            <a:ext cx="7327982" cy="21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783"/>
      </p:ext>
    </p:extLst>
  </p:cSld>
  <p:clrMapOvr>
    <a:masterClrMapping/>
  </p:clrMapOvr>
  <p:transition spd="slow" advTm="5145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g | Maravi Risk Management">
            <a:extLst>
              <a:ext uri="{FF2B5EF4-FFF2-40B4-BE49-F238E27FC236}">
                <a16:creationId xmlns:a16="http://schemas.microsoft.com/office/drawing/2014/main" id="{8E16F304-9BAF-414F-A6FA-EF55EC1C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4825" y="324571"/>
            <a:ext cx="7854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kern="800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WM-A&amp;WMA Corporate Sponsor Anniversaries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037449"/>
            <a:ext cx="533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DC9E1F"/>
                </a:solidFill>
              </a:rPr>
              <a:t>5 Years</a:t>
            </a:r>
          </a:p>
        </p:txBody>
      </p:sp>
      <p:pic>
        <p:nvPicPr>
          <p:cNvPr id="3" name="Picture 2" descr="A picture containing font, text, screenshot, graphics&#10;&#10;Description automatically generated">
            <a:extLst>
              <a:ext uri="{FF2B5EF4-FFF2-40B4-BE49-F238E27FC236}">
                <a16:creationId xmlns:a16="http://schemas.microsoft.com/office/drawing/2014/main" id="{577F0FE1-98A9-DC17-6A04-750EC6D1B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1" y="3076953"/>
            <a:ext cx="8424238" cy="15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783"/>
      </p:ext>
    </p:extLst>
  </p:cSld>
  <p:clrMapOvr>
    <a:masterClrMapping/>
  </p:clrMapOvr>
  <p:transition spd="slow" advTm="3178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log | Maravi Risk Management">
            <a:extLst>
              <a:ext uri="{FF2B5EF4-FFF2-40B4-BE49-F238E27FC236}">
                <a16:creationId xmlns:a16="http://schemas.microsoft.com/office/drawing/2014/main" id="{31205146-BAC3-4C06-9CA9-C81BABCBD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4825" y="324571"/>
            <a:ext cx="7854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kern="800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WM-A&amp;WMA Corporate Sponsor Anniversaries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037449"/>
            <a:ext cx="533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DC9E1F"/>
                </a:solidFill>
              </a:rPr>
              <a:t>5 Years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B158C60-0B36-DFCB-6169-C13E28C670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5" y="2968140"/>
            <a:ext cx="7854350" cy="18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783"/>
      </p:ext>
    </p:extLst>
  </p:cSld>
  <p:clrMapOvr>
    <a:masterClrMapping/>
  </p:clrMapOvr>
  <p:transition spd="slow" advTm="4123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52FE81-FA83-4A85-84CB-D32279AB7F6C}"/>
              </a:ext>
            </a:extLst>
          </p:cNvPr>
          <p:cNvSpPr txBox="1"/>
          <p:nvPr/>
        </p:nvSpPr>
        <p:spPr>
          <a:xfrm>
            <a:off x="2434155" y="4220118"/>
            <a:ext cx="6400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Susan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Toppen</a:t>
            </a:r>
            <a:endParaRPr lang="en-US" sz="2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Junior, Michigan State University</a:t>
            </a:r>
            <a:endParaRPr lang="en-US" sz="2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Major: Environmental Studies and Sustainability</a:t>
            </a:r>
          </a:p>
          <a:p>
            <a:pPr algn="l"/>
            <a:r>
              <a:rPr lang="en-US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Minor: Environmental Economics</a:t>
            </a:r>
          </a:p>
        </p:txBody>
      </p:sp>
      <p:pic>
        <p:nvPicPr>
          <p:cNvPr id="6148" name="Picture 4" descr="Michigan State University - FIRE">
            <a:extLst>
              <a:ext uri="{FF2B5EF4-FFF2-40B4-BE49-F238E27FC236}">
                <a16:creationId xmlns:a16="http://schemas.microsoft.com/office/drawing/2014/main" id="{F17DB11D-0937-4021-AB56-FB099BE4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7" y="3837273"/>
            <a:ext cx="2212240" cy="22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32D363-18B1-417B-9371-BAF6D1322357}"/>
              </a:ext>
            </a:extLst>
          </p:cNvPr>
          <p:cNvSpPr txBox="1"/>
          <p:nvPr/>
        </p:nvSpPr>
        <p:spPr>
          <a:xfrm>
            <a:off x="2434155" y="1954047"/>
            <a:ext cx="6400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Ethan Coffin</a:t>
            </a:r>
          </a:p>
          <a:p>
            <a:pPr algn="l"/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Graduate School at Western Michigan University</a:t>
            </a:r>
          </a:p>
          <a:p>
            <a:pPr algn="l"/>
            <a:r>
              <a:rPr lang="en-US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Major: Doctor of Philosophy in Geosciences Environmental Engineering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89FE9-D5DC-47F0-BE0D-522264EC6F1F}"/>
              </a:ext>
            </a:extLst>
          </p:cNvPr>
          <p:cNvSpPr/>
          <p:nvPr/>
        </p:nvSpPr>
        <p:spPr>
          <a:xfrm>
            <a:off x="622837" y="555179"/>
            <a:ext cx="7766998" cy="646331"/>
          </a:xfrm>
          <a:prstGeom prst="rect">
            <a:avLst/>
          </a:prstGeom>
          <a:noFill/>
          <a:ln>
            <a:solidFill>
              <a:srgbClr val="165A9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165A91"/>
                </a:solidFill>
                <a:effectLst/>
              </a:rPr>
              <a:t>WM-AWMA 2023 Scholarship Recipients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8FAD0A-F9FE-E783-F3BA-8B210675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2" y="1954047"/>
            <a:ext cx="1412515" cy="14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6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5"/>
    </mc:Choice>
    <mc:Fallback>
      <p:transition spd="slow" advTm="657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450" y="191698"/>
            <a:ext cx="2056475" cy="210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Upcoming WM-AWMA events: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3442846E-7604-4DFB-8CF3-036B7275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745" y="297512"/>
            <a:ext cx="6720875" cy="27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indent="-2062163"/>
            <a:r>
              <a:rPr lang="en-US" sz="1600" b="1" dirty="0">
                <a:latin typeface="Century Gothic" pitchFamily="34" charset="0"/>
              </a:rPr>
              <a:t>May 31, 2023	</a:t>
            </a:r>
          </a:p>
          <a:p>
            <a:pPr indent="-2062163"/>
            <a:r>
              <a:rPr lang="en-US" sz="1600" b="1" dirty="0">
                <a:latin typeface="Century Gothic" pitchFamily="34" charset="0"/>
              </a:rPr>
              <a:t>ANNUAL TECHNICAL SESSION &amp; </a:t>
            </a:r>
          </a:p>
          <a:p>
            <a:pPr indent="-2062163"/>
            <a:r>
              <a:rPr lang="en-US" sz="1600" b="1" dirty="0">
                <a:latin typeface="Century Gothic" pitchFamily="34" charset="0"/>
              </a:rPr>
              <a:t>GOLF OUTING / SCHOLARSHIP FUNDRAISER</a:t>
            </a:r>
            <a:endParaRPr lang="en-US" sz="1600" dirty="0">
              <a:latin typeface="Century Gothic" pitchFamily="34" charset="0"/>
            </a:endParaRPr>
          </a:p>
          <a:p>
            <a:pPr indent="-2062163"/>
            <a:r>
              <a:rPr lang="en-US" sz="1600" dirty="0">
                <a:latin typeface="Century Gothic" pitchFamily="34" charset="0"/>
              </a:rPr>
              <a:t>The Meadows @ GVSU in Allendale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00050" algn="l"/>
                <a:tab pos="3657600" algn="l"/>
              </a:tabLst>
            </a:pP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ESG, Sustainability, and Carbon Management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00050" algn="l"/>
                <a:tab pos="36576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 a.m. - 12:00 p.m.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·"/>
              <a:tabLst>
                <a:tab pos="28575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Nicole L. Nguyen, PMP, PE - Barr Engineering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·"/>
              <a:tabLst>
                <a:tab pos="28575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Linda M. Hilbert, PE - Consumers Energy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·"/>
              <a:tabLst>
                <a:tab pos="28575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Lawrence Meredith - Grand Valley State University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·"/>
              <a:tabLst>
                <a:tab pos="28575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Brittany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Szczepanik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Positive Scenarios Consulting, LLC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00050" algn="l"/>
                <a:tab pos="36576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 – 1:00 p.m. Networking Luncheon; 1:00 p.m. Golf (nine holes) (optional)</a:t>
            </a:r>
          </a:p>
          <a:p>
            <a:pPr indent="-2062163"/>
            <a:endParaRPr lang="en-US" sz="1600" dirty="0">
              <a:latin typeface="Century Gothic" pitchFamily="34" charset="0"/>
            </a:endParaRPr>
          </a:p>
          <a:p>
            <a:pPr indent="-2062163"/>
            <a:endParaRPr lang="en-US" sz="1600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endParaRPr lang="en-US" sz="1600" b="1" dirty="0">
              <a:latin typeface="Century Gothic" pitchFamily="34" charset="0"/>
            </a:endParaRPr>
          </a:p>
          <a:p>
            <a:pPr indent="-2062163"/>
            <a:r>
              <a:rPr lang="en-US" sz="1600" b="1" dirty="0">
                <a:latin typeface="Century Gothic" pitchFamily="34" charset="0"/>
              </a:rPr>
              <a:t> </a:t>
            </a:r>
          </a:p>
          <a:p>
            <a:pPr indent="-2062163"/>
            <a:endParaRPr lang="en-US" sz="1600" dirty="0">
              <a:latin typeface="Century Gothic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C511FCD-B0E1-39CE-6D69-89ACB157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41" y="3044950"/>
            <a:ext cx="4988458" cy="26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7EBED-E1DD-83CB-212B-0CF252F54F26}"/>
              </a:ext>
            </a:extLst>
          </p:cNvPr>
          <p:cNvSpPr txBox="1"/>
          <p:nvPr/>
        </p:nvSpPr>
        <p:spPr>
          <a:xfrm>
            <a:off x="347450" y="5839370"/>
            <a:ext cx="8796550" cy="82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400050" algn="l"/>
                <a:tab pos="36576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5-8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and Waste Management Association’s 116th Annual Conference &amp; Exhibition (ACE) 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Orlando, FL. </a:t>
            </a:r>
          </a:p>
          <a:p>
            <a:pPr marL="0" marR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400050" algn="l"/>
                <a:tab pos="3657600" algn="l"/>
              </a:tabLst>
            </a:pPr>
            <a:r>
              <a:rPr lang="en-US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Growth: Balancing Development, Restoration, and Resiliency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7806973"/>
      </p:ext>
    </p:extLst>
  </p:cSld>
  <p:clrMapOvr>
    <a:masterClrMapping/>
  </p:clrMapOvr>
  <p:transition spd="slow" advTm="6614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raffle ti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0065">
            <a:off x="568088" y="1046293"/>
            <a:ext cx="1763380" cy="1763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64891" y="815369"/>
            <a:ext cx="5799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raffle ticket is good for a complimentary drink during </a:t>
            </a:r>
            <a:r>
              <a:rPr lang="en-US" sz="3200" b="1" dirty="0">
                <a:latin typeface="Candara" panose="020E0502030303020204" pitchFamily="34" charset="0"/>
              </a:rPr>
              <a:t>Happy Hour</a:t>
            </a:r>
            <a:r>
              <a:rPr lang="en-US" sz="2400" dirty="0"/>
              <a:t>, immediately following the raffle drawing. Please grab a second ticket for a second complimentary drink if you wish!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14" y="3692684"/>
            <a:ext cx="253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Raffle Sponsor: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DEBF24-1934-4CDC-9D30-A0D88D5D0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20" y="4888390"/>
            <a:ext cx="4774484" cy="1398986"/>
          </a:xfrm>
          <a:prstGeom prst="rect">
            <a:avLst/>
          </a:prstGeom>
        </p:spPr>
      </p:pic>
      <p:pic>
        <p:nvPicPr>
          <p:cNvPr id="5" name="Picture 4" descr="A picture containing darkness, black, night, black and white&#10;&#10;Description automatically generated">
            <a:extLst>
              <a:ext uri="{FF2B5EF4-FFF2-40B4-BE49-F238E27FC236}">
                <a16:creationId xmlns:a16="http://schemas.microsoft.com/office/drawing/2014/main" id="{A7373550-2960-F677-782D-7F33D5BFA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3" b="34320"/>
          <a:stretch/>
        </p:blipFill>
        <p:spPr>
          <a:xfrm>
            <a:off x="3189420" y="3429000"/>
            <a:ext cx="4965082" cy="8966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17D415-A44F-9246-DD86-1C11939C8B45}"/>
              </a:ext>
            </a:extLst>
          </p:cNvPr>
          <p:cNvSpPr/>
          <p:nvPr/>
        </p:nvSpPr>
        <p:spPr>
          <a:xfrm>
            <a:off x="429476" y="5403217"/>
            <a:ext cx="253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Happy Hour Sponsor:</a:t>
            </a:r>
            <a:endParaRPr lang="en-US" dirty="0"/>
          </a:p>
        </p:txBody>
      </p:sp>
    </p:spTree>
  </p:cSld>
  <p:clrMapOvr>
    <a:masterClrMapping/>
  </p:clrMapOvr>
  <p:transition advTm="4001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1E5A35-3A19-49DD-B834-4F5BDDBAF545}"/>
              </a:ext>
            </a:extLst>
          </p:cNvPr>
          <p:cNvSpPr txBox="1"/>
          <p:nvPr/>
        </p:nvSpPr>
        <p:spPr>
          <a:xfrm>
            <a:off x="424260" y="1547155"/>
            <a:ext cx="86027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en-US" sz="2400" dirty="0">
                <a:latin typeface="+mj-lt"/>
              </a:rPr>
              <a:t>Heidi </a:t>
            </a:r>
            <a:r>
              <a:rPr lang="en-US" sz="2400" dirty="0" err="1">
                <a:latin typeface="+mj-lt"/>
              </a:rPr>
              <a:t>Hollenbach</a:t>
            </a:r>
            <a:r>
              <a:rPr lang="en-US" sz="2400" dirty="0">
                <a:latin typeface="+mj-lt"/>
              </a:rPr>
              <a:t>, EGLE (Chair)</a:t>
            </a:r>
          </a:p>
          <a:p>
            <a:pPr indent="-457200"/>
            <a:r>
              <a:rPr lang="en-US" sz="2400" dirty="0">
                <a:latin typeface="+mj-lt"/>
              </a:rPr>
              <a:t>Trista </a:t>
            </a:r>
            <a:r>
              <a:rPr lang="en-US" sz="2400" dirty="0" err="1">
                <a:latin typeface="+mj-lt"/>
              </a:rPr>
              <a:t>Gregorski</a:t>
            </a:r>
            <a:r>
              <a:rPr lang="en-US" sz="2400" dirty="0">
                <a:latin typeface="+mj-lt"/>
              </a:rPr>
              <a:t>, Holland Board of Public Works</a:t>
            </a:r>
          </a:p>
          <a:p>
            <a:pPr indent="-457200"/>
            <a:r>
              <a:rPr lang="en-US" sz="2400" dirty="0">
                <a:latin typeface="+mj-lt"/>
              </a:rPr>
              <a:t>Linda Hensel, Environmental Resources Group</a:t>
            </a:r>
          </a:p>
          <a:p>
            <a:pPr indent="-457200"/>
            <a:r>
              <a:rPr lang="en-US" sz="2400" dirty="0">
                <a:latin typeface="+mj-lt"/>
              </a:rPr>
              <a:t>Jessica Huizenga, Amway</a:t>
            </a:r>
          </a:p>
          <a:p>
            <a:pPr indent="-457200"/>
            <a:r>
              <a:rPr lang="en-US" sz="2400" dirty="0">
                <a:latin typeface="+mj-lt"/>
              </a:rPr>
              <a:t>Jackie </a:t>
            </a:r>
            <a:r>
              <a:rPr lang="en-US" sz="2400" dirty="0" err="1">
                <a:latin typeface="+mj-lt"/>
              </a:rPr>
              <a:t>Linck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Fishbeck</a:t>
            </a:r>
            <a:endParaRPr lang="en-US" sz="2400" dirty="0">
              <a:latin typeface="+mj-lt"/>
            </a:endParaRPr>
          </a:p>
          <a:p>
            <a:pPr indent="-457200"/>
            <a:r>
              <a:rPr lang="en-US" sz="2400" dirty="0">
                <a:latin typeface="+mj-lt"/>
              </a:rPr>
              <a:t>Chris </a:t>
            </a:r>
            <a:r>
              <a:rPr lang="en-US" sz="2400" dirty="0" err="1">
                <a:latin typeface="+mj-lt"/>
              </a:rPr>
              <a:t>Occhipinti</a:t>
            </a:r>
            <a:r>
              <a:rPr lang="en-US" sz="2400" dirty="0">
                <a:latin typeface="+mj-lt"/>
              </a:rPr>
              <a:t>, NTH Consultants</a:t>
            </a:r>
          </a:p>
          <a:p>
            <a:pPr indent="-457200"/>
            <a:r>
              <a:rPr lang="en-US" sz="2400" dirty="0">
                <a:latin typeface="+mj-lt"/>
              </a:rPr>
              <a:t>Scott Plummer, JOST International</a:t>
            </a:r>
          </a:p>
          <a:p>
            <a:pPr indent="-457200"/>
            <a:r>
              <a:rPr lang="en-US" sz="2400" dirty="0">
                <a:latin typeface="+mj-lt"/>
              </a:rPr>
              <a:t>Andrea Schwartz, Wolverine Worldwide</a:t>
            </a:r>
          </a:p>
          <a:p>
            <a:pPr indent="-457200"/>
            <a:endParaRPr lang="en-US" sz="2400" dirty="0">
              <a:latin typeface="+mj-lt"/>
            </a:endParaRPr>
          </a:p>
          <a:p>
            <a:pPr indent="-457200"/>
            <a:r>
              <a:rPr lang="en-US" sz="2400" dirty="0">
                <a:solidFill>
                  <a:srgbClr val="222222"/>
                </a:solidFill>
                <a:latin typeface="+mj-lt"/>
                <a:cs typeface="Aharoni" panose="02010803020104030203" pitchFamily="2" charset="-79"/>
              </a:rPr>
              <a:t>Thank you to Fishbeck for providing the sponsorship poster boards.</a:t>
            </a:r>
            <a:endParaRPr lang="en-US" sz="20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5F612-D55F-46D9-820F-BB24ED1C9EF8}"/>
              </a:ext>
            </a:extLst>
          </p:cNvPr>
          <p:cNvSpPr txBox="1"/>
          <p:nvPr/>
        </p:nvSpPr>
        <p:spPr>
          <a:xfrm>
            <a:off x="347450" y="702245"/>
            <a:ext cx="779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solidFill>
                  <a:srgbClr val="165A91"/>
                </a:solidFill>
              </a:rPr>
              <a:t>2023 Spring Conference Planning Committee:</a:t>
            </a:r>
          </a:p>
        </p:txBody>
      </p:sp>
    </p:spTree>
    <p:extLst>
      <p:ext uri="{BB962C8B-B14F-4D97-AF65-F5344CB8AC3E}">
        <p14:creationId xmlns:p14="http://schemas.microsoft.com/office/powerpoint/2010/main" val="284606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8"/>
    </mc:Choice>
    <mc:Fallback>
      <p:transition spd="slow" advTm="41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ircle, screenshot, art, pattern&#10;&#10;Description automatically generated">
            <a:extLst>
              <a:ext uri="{FF2B5EF4-FFF2-40B4-BE49-F238E27FC236}">
                <a16:creationId xmlns:a16="http://schemas.microsoft.com/office/drawing/2014/main" id="{CE19A9E6-4AD1-1015-E7AB-A40115E82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0" y="426051"/>
            <a:ext cx="2809348" cy="2809348"/>
          </a:xfrm>
          <a:prstGeom prst="rect">
            <a:avLst/>
          </a:prstGeom>
        </p:spPr>
      </p:pic>
      <p:pic>
        <p:nvPicPr>
          <p:cNvPr id="7" name="Picture 6" descr="A picture containing circle, art, graphics, screenshot&#10;&#10;Description automatically generated">
            <a:extLst>
              <a:ext uri="{FF2B5EF4-FFF2-40B4-BE49-F238E27FC236}">
                <a16:creationId xmlns:a16="http://schemas.microsoft.com/office/drawing/2014/main" id="{F415E52B-D4FC-CC82-AEE2-0A62B75A0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0" y="3584986"/>
            <a:ext cx="2809348" cy="2809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CE4FD6-2191-E1E7-78DA-62D2BAE8293A}"/>
              </a:ext>
            </a:extLst>
          </p:cNvPr>
          <p:cNvSpPr txBox="1"/>
          <p:nvPr/>
        </p:nvSpPr>
        <p:spPr>
          <a:xfrm>
            <a:off x="1077144" y="1461393"/>
            <a:ext cx="195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AGENDA: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6605A-D412-7416-F1C5-C1A4CAB0FCB0}"/>
              </a:ext>
            </a:extLst>
          </p:cNvPr>
          <p:cNvSpPr txBox="1"/>
          <p:nvPr/>
        </p:nvSpPr>
        <p:spPr>
          <a:xfrm>
            <a:off x="1077143" y="4804994"/>
            <a:ext cx="195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BIOGRAPHIES:</a:t>
            </a:r>
          </a:p>
        </p:txBody>
      </p:sp>
    </p:spTree>
    <p:extLst>
      <p:ext uri="{BB962C8B-B14F-4D97-AF65-F5344CB8AC3E}">
        <p14:creationId xmlns:p14="http://schemas.microsoft.com/office/powerpoint/2010/main" val="22580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5"/>
    </mc:Choice>
    <mc:Fallback>
      <p:transition spd="slow" advTm="110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urrent Sponsors - Clear Lake City Community Association">
            <a:extLst>
              <a:ext uri="{FF2B5EF4-FFF2-40B4-BE49-F238E27FC236}">
                <a16:creationId xmlns:a16="http://schemas.microsoft.com/office/drawing/2014/main" id="{37AFE53D-70BC-437C-AC50-761653EB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080" y="591563"/>
            <a:ext cx="4012590" cy="16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E5803-1E69-4E9D-A5BE-06C78AE14304}"/>
              </a:ext>
            </a:extLst>
          </p:cNvPr>
          <p:cNvSpPr txBox="1"/>
          <p:nvPr/>
        </p:nvSpPr>
        <p:spPr>
          <a:xfrm>
            <a:off x="539475" y="2547947"/>
            <a:ext cx="8717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Technology: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Fleis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 &amp;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VandenBrink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 Engineering</a:t>
            </a:r>
            <a:br>
              <a:rPr lang="en-US" sz="2800" b="1" dirty="0">
                <a:latin typeface="Lucida Sans" panose="020B0602030504020204" pitchFamily="34" charset="0"/>
                <a:cs typeface="Aharoni" panose="02010803020104030203" pitchFamily="2" charset="-79"/>
              </a:rPr>
            </a:br>
            <a:r>
              <a:rPr lang="en-US" sz="2800" dirty="0">
                <a:latin typeface="Lucida Sans" panose="020B0602030504020204" pitchFamily="34" charset="0"/>
                <a:cs typeface="Aharoni" panose="02010803020104030203" pitchFamily="2" charset="-79"/>
              </a:rPr>
              <a:t>Breakfast: </a:t>
            </a:r>
            <a:r>
              <a:rPr lang="en-US" sz="2800" b="1" dirty="0">
                <a:latin typeface="Lucida Sans" panose="020B0602030504020204" pitchFamily="34" charset="0"/>
                <a:cs typeface="Aharoni" panose="02010803020104030203" pitchFamily="2" charset="-79"/>
              </a:rPr>
              <a:t>Plummer’s Environmental</a:t>
            </a:r>
            <a:endParaRPr lang="en-US" sz="2800" dirty="0">
              <a:latin typeface="Lucida Sans" panose="020B0602030504020204" pitchFamily="34" charset="0"/>
              <a:cs typeface="Aharoni" panose="02010803020104030203" pitchFamily="2" charset="-79"/>
            </a:endParaRPr>
          </a:p>
          <a:p>
            <a:r>
              <a:rPr lang="en-US" sz="2800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Networking Break: 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Brown and Caldwell</a:t>
            </a:r>
            <a:br>
              <a:rPr lang="en-US" sz="2800" b="1" dirty="0">
                <a:latin typeface="Lucida Sans" panose="020B0602030504020204" pitchFamily="34" charset="0"/>
                <a:cs typeface="Aharoni" panose="02010803020104030203" pitchFamily="2" charset="-79"/>
              </a:rPr>
            </a:br>
            <a:r>
              <a:rPr lang="en-US" sz="2800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Lunch: </a:t>
            </a:r>
            <a:r>
              <a:rPr lang="en-US" sz="2800" b="1" dirty="0">
                <a:solidFill>
                  <a:srgbClr val="222222"/>
                </a:solidFill>
                <a:latin typeface="Lucida Sans" panose="020B0602030504020204" pitchFamily="34" charset="0"/>
                <a:cs typeface="Aharoni" panose="02010803020104030203" pitchFamily="2" charset="-79"/>
              </a:rPr>
              <a:t>NTH Consultants, Ltd.</a:t>
            </a:r>
            <a:br>
              <a:rPr lang="en-US" sz="2800" b="1" dirty="0">
                <a:latin typeface="Lucida Sans" panose="020B0602030504020204" pitchFamily="34" charset="0"/>
                <a:cs typeface="Aharoni" panose="02010803020104030203" pitchFamily="2" charset="-79"/>
              </a:rPr>
            </a:br>
            <a:r>
              <a:rPr lang="en-US" sz="2800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Raffle Prize: 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MillerKnoll</a:t>
            </a:r>
            <a:br>
              <a:rPr lang="en-US" sz="2800" b="1" dirty="0">
                <a:latin typeface="Lucida Sans" panose="020B0602030504020204" pitchFamily="34" charset="0"/>
                <a:cs typeface="Aharoni" panose="02010803020104030203" pitchFamily="2" charset="-79"/>
              </a:rPr>
            </a:br>
            <a:r>
              <a:rPr lang="en-US" sz="2800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Happy Hour: 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Lucida Sans" panose="020B0602030504020204" pitchFamily="34" charset="0"/>
                <a:cs typeface="Aharoni" panose="02010803020104030203" pitchFamily="2" charset="-79"/>
              </a:rPr>
              <a:t>Fishbeck</a:t>
            </a:r>
          </a:p>
        </p:txBody>
      </p:sp>
    </p:spTree>
    <p:extLst>
      <p:ext uri="{BB962C8B-B14F-4D97-AF65-F5344CB8AC3E}">
        <p14:creationId xmlns:p14="http://schemas.microsoft.com/office/powerpoint/2010/main" val="2234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1"/>
    </mc:Choice>
    <mc:Fallback>
      <p:transition spd="slow" advTm="82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7030"/>
            <a:ext cx="9144000" cy="685801"/>
          </a:xfrm>
        </p:spPr>
        <p:txBody>
          <a:bodyPr>
            <a:noAutofit/>
          </a:bodyPr>
          <a:lstStyle/>
          <a:p>
            <a:pPr algn="ctr"/>
            <a:r>
              <a:rPr lang="en-US" sz="3600" b="1" u="sng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2023 Spring Conference Exhibitors: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56921"/>
            <a:ext cx="9051925" cy="4454940"/>
          </a:xfrm>
        </p:spPr>
        <p:txBody>
          <a:bodyPr numCol="1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Brown and Caldwell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Eco-Rental Solutions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Eurofins Environment Testing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Fishbeck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Fleis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VandenBrink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Engineering, Inc.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Haley &amp; Aldrich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Pace®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Plummer's Environmental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RWDI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Taplin Group</a:t>
            </a:r>
          </a:p>
        </p:txBody>
      </p:sp>
    </p:spTree>
    <p:extLst>
      <p:ext uri="{BB962C8B-B14F-4D97-AF65-F5344CB8AC3E}">
        <p14:creationId xmlns:p14="http://schemas.microsoft.com/office/powerpoint/2010/main" val="1680074175"/>
      </p:ext>
    </p:extLst>
  </p:cSld>
  <p:clrMapOvr>
    <a:masterClrMapping/>
  </p:clrMapOvr>
  <p:transition spd="slow" advTm="6727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rizontal line Images, Stock Photos &amp; Vectors | Shutterstock">
            <a:extLst>
              <a:ext uri="{FF2B5EF4-FFF2-40B4-BE49-F238E27FC236}">
                <a16:creationId xmlns:a16="http://schemas.microsoft.com/office/drawing/2014/main" id="{7C86392A-E9F9-4650-870E-5DB631CF0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 bwMode="auto">
          <a:xfrm>
            <a:off x="-16502" y="0"/>
            <a:ext cx="9160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 hidden="1"/>
          <p:cNvSpPr>
            <a:spLocks noChangeArrowheads="1"/>
          </p:cNvSpPr>
          <p:nvPr/>
        </p:nvSpPr>
        <p:spPr bwMode="auto">
          <a:xfrm>
            <a:off x="40104" y="30163"/>
            <a:ext cx="1531937" cy="7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70419" y="1006033"/>
            <a:ext cx="2295525" cy="319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PLATINUM</a:t>
            </a:r>
            <a:endParaRPr kumimoji="0" lang="en-US" sz="1500" b="0" i="0" u="none" strike="noStrike" cap="none" normalizeH="0" baseline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9667" y="1015403"/>
            <a:ext cx="3352800" cy="19621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Barnes &amp; Thornburg LLP</a:t>
            </a:r>
          </a:p>
          <a:p>
            <a:pPr algn="ctr">
              <a:lnSpc>
                <a:spcPct val="85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Covanta</a:t>
            </a:r>
          </a:p>
          <a:p>
            <a:pPr lvl="0" algn="ctr">
              <a:lnSpc>
                <a:spcPct val="85000"/>
              </a:lnSpc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Fishbeck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Lacks Enterprises, Inc.</a:t>
            </a:r>
            <a:endParaRPr lang="en-US" sz="1600" dirty="0"/>
          </a:p>
          <a:p>
            <a:pPr algn="ctr">
              <a:lnSpc>
                <a:spcPct val="85000"/>
              </a:lnSpc>
            </a:pPr>
            <a:r>
              <a:rPr lang="en-US" sz="1600" dirty="0"/>
              <a:t>Meijer</a:t>
            </a:r>
          </a:p>
          <a:p>
            <a:pPr algn="ctr">
              <a:lnSpc>
                <a:spcPct val="85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Rhoades McKee PC</a:t>
            </a:r>
          </a:p>
          <a:p>
            <a:pPr algn="ctr">
              <a:lnSpc>
                <a:spcPct val="85000"/>
              </a:lnSpc>
            </a:pPr>
            <a:r>
              <a:rPr lang="en-US" sz="1600" dirty="0"/>
              <a:t>Warner Norcross + Judd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7045" y="2950161"/>
            <a:ext cx="8839200" cy="20534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2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ADAC Automotive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Adler Tank Rentals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Amway</a:t>
            </a:r>
            <a:endParaRPr lang="en-US" sz="1600" dirty="0"/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Barr Engineering Co.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Brown &amp; Caldwell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Consumers Energy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Environmental Partners, Inc.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ERG Environmental Services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Fleis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&amp;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VandenBrink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GZA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GeoEnvironmental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Haley &amp; Aldrich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Kent County Department of Public Works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MillerKnoll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NTH Consultants, Ltd.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Paragon Laboratories, Inc.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RWDI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Steelcase Inc.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Vicinity Energy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olverine Power Cooperative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spect="1" noChangeArrowheads="1"/>
          </p:cNvSpPr>
          <p:nvPr/>
        </p:nvSpPr>
        <p:spPr bwMode="auto">
          <a:xfrm>
            <a:off x="667905" y="5402459"/>
            <a:ext cx="8842248" cy="8538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2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CFR, L.L.C.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Eco-Rental Solutions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Environmental Resources Group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Eurofins Environment Testing America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Pace®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Plummer’s Environmental Services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itchFamily="34" charset="0"/>
              </a:rPr>
              <a:t>Varnum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54404" y="1303312"/>
            <a:ext cx="3048000" cy="5510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1600" dirty="0"/>
              <a:t>SET Environmental</a:t>
            </a:r>
          </a:p>
          <a:p>
            <a:pPr algn="ctr">
              <a:lnSpc>
                <a:spcPct val="85000"/>
              </a:lnSpc>
            </a:pPr>
            <a:r>
              <a:rPr lang="en-US" sz="1600" dirty="0"/>
              <a:t>Taplin Group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972463" y="5080415"/>
            <a:ext cx="22955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BRONZE</a:t>
            </a:r>
            <a:endParaRPr kumimoji="0" lang="en-US" sz="1500" b="0" i="0" u="none" strike="noStrike" cap="none" normalizeH="0" baseline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67873" y="2637701"/>
            <a:ext cx="22955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SILVER</a:t>
            </a:r>
            <a:endParaRPr kumimoji="0" lang="en-US" sz="1500" b="0" i="0" u="none" strike="noStrike" cap="none" normalizeH="0" baseline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078182" y="763601"/>
            <a:ext cx="22955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u="sng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GOLD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D5147-1FBF-436C-BB7C-B001B83EF20E}"/>
              </a:ext>
            </a:extLst>
          </p:cNvPr>
          <p:cNvSpPr txBox="1"/>
          <p:nvPr/>
        </p:nvSpPr>
        <p:spPr>
          <a:xfrm>
            <a:off x="818101" y="207261"/>
            <a:ext cx="750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17495"/>
                </a:solidFill>
                <a:latin typeface="Century Gothic" panose="020B0502020202020204" pitchFamily="34" charset="0"/>
              </a:rPr>
              <a:t>WM-AWMA 2023 CORPORATE SPONSORS</a:t>
            </a:r>
          </a:p>
        </p:txBody>
      </p:sp>
    </p:spTree>
    <p:extLst>
      <p:ext uri="{BB962C8B-B14F-4D97-AF65-F5344CB8AC3E}">
        <p14:creationId xmlns:p14="http://schemas.microsoft.com/office/powerpoint/2010/main" val="3163228682"/>
      </p:ext>
    </p:extLst>
  </p:cSld>
  <p:clrMapOvr>
    <a:masterClrMapping/>
  </p:clrMapOvr>
  <p:transition spd="slow" advTm="7369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log | Maravi Risk Management">
            <a:extLst>
              <a:ext uri="{FF2B5EF4-FFF2-40B4-BE49-F238E27FC236}">
                <a16:creationId xmlns:a16="http://schemas.microsoft.com/office/drawing/2014/main" id="{1BE3EB77-E7BC-4A75-BD8C-7F9816EC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" y="-1042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4215" y="306906"/>
            <a:ext cx="779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kern="800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WM-A&amp;WMA Corporate Sponsor Anniversaries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5000" y="1030225"/>
            <a:ext cx="533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DC9E1F"/>
                </a:solidFill>
              </a:rPr>
              <a:t>20 Years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9846A2A-35BB-7F26-4B6C-89A8AC01E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42" y="2665543"/>
            <a:ext cx="3955715" cy="24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783"/>
      </p:ext>
    </p:extLst>
  </p:cSld>
  <p:clrMapOvr>
    <a:masterClrMapping/>
  </p:clrMapOvr>
  <p:transition spd="slow" advTm="4232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g | Maravi Risk Management">
            <a:extLst>
              <a:ext uri="{FF2B5EF4-FFF2-40B4-BE49-F238E27FC236}">
                <a16:creationId xmlns:a16="http://schemas.microsoft.com/office/drawing/2014/main" id="{18939CD9-CE1C-46B6-A33F-09522E0C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4215" y="307891"/>
            <a:ext cx="779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kern="800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WM-A&amp;WMA Corporate Sponsor Anniversaries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5000" y="1013545"/>
            <a:ext cx="533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DC9E1F"/>
                </a:solidFill>
              </a:rPr>
              <a:t>20 Years</a:t>
            </a:r>
          </a:p>
        </p:txBody>
      </p:sp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A42C89E-04EF-063C-6AFF-1F998974B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t="16032" r="19061" b="18376"/>
          <a:stretch/>
        </p:blipFill>
        <p:spPr>
          <a:xfrm>
            <a:off x="1161150" y="1943876"/>
            <a:ext cx="6821700" cy="36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783"/>
      </p:ext>
    </p:extLst>
  </p:cSld>
  <p:clrMapOvr>
    <a:masterClrMapping/>
  </p:clrMapOvr>
  <p:transition spd="slow" advTm="5342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g | Maravi Risk Management">
            <a:extLst>
              <a:ext uri="{FF2B5EF4-FFF2-40B4-BE49-F238E27FC236}">
                <a16:creationId xmlns:a16="http://schemas.microsoft.com/office/drawing/2014/main" id="{223D1857-EBF0-41D4-84C6-7044EF16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4215" y="324571"/>
            <a:ext cx="779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kern="800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WM-A&amp;WMA Corporate Sponsor Anniversaries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5000" y="1030225"/>
            <a:ext cx="533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DC9E1F"/>
                </a:solidFill>
              </a:rPr>
              <a:t>15 Years</a:t>
            </a:r>
          </a:p>
        </p:txBody>
      </p:sp>
      <p:pic>
        <p:nvPicPr>
          <p:cNvPr id="4" name="Picture 3" descr="A picture containing graphic design, graphics, text, font&#10;&#10;Description automatically generated">
            <a:extLst>
              <a:ext uri="{FF2B5EF4-FFF2-40B4-BE49-F238E27FC236}">
                <a16:creationId xmlns:a16="http://schemas.microsoft.com/office/drawing/2014/main" id="{823DA179-D358-3A6A-A3B2-D900196D7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6" y="2737710"/>
            <a:ext cx="7138168" cy="2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783"/>
      </p:ext>
    </p:extLst>
  </p:cSld>
  <p:clrMapOvr>
    <a:masterClrMapping/>
  </p:clrMapOvr>
  <p:transition spd="slow" advTm="4503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g | Maravi Risk Management">
            <a:extLst>
              <a:ext uri="{FF2B5EF4-FFF2-40B4-BE49-F238E27FC236}">
                <a16:creationId xmlns:a16="http://schemas.microsoft.com/office/drawing/2014/main" id="{C7519675-3463-4883-BAF0-A5F132F3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4215" y="312203"/>
            <a:ext cx="779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kern="800" spc="2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WM-A&amp;WMA Corporate Sponsor Anniversaries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5000" y="932675"/>
            <a:ext cx="533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DC9E1F"/>
                </a:solidFill>
              </a:rPr>
              <a:t>10 Years</a:t>
            </a:r>
          </a:p>
        </p:txBody>
      </p:sp>
      <p:pic>
        <p:nvPicPr>
          <p:cNvPr id="3" name="Picture 2" descr="A red and yellow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F137212-1890-03D0-15CE-08979A201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05" y="2622495"/>
            <a:ext cx="9144000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783"/>
      </p:ext>
    </p:extLst>
  </p:cSld>
  <p:clrMapOvr>
    <a:masterClrMapping/>
  </p:clrMapOvr>
  <p:transition spd="slow" advTm="8994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8457</TotalTime>
  <Words>532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Century Gothic</vt:lpstr>
      <vt:lpstr>Gill Sans MT</vt:lpstr>
      <vt:lpstr>Lucida Sans</vt:lpstr>
      <vt:lpstr>Office Theme</vt:lpstr>
      <vt:lpstr>WELCOME</vt:lpstr>
      <vt:lpstr>PowerPoint Presentation</vt:lpstr>
      <vt:lpstr>PowerPoint Presentation</vt:lpstr>
      <vt:lpstr>2023 Spring Conference Exhibitors: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West Michigan Chapter AWMA ANNUAL SPRING CONFERENCE April 26, 2012</dc:title>
  <dc:creator>Kamp</dc:creator>
  <cp:lastModifiedBy>Jillaine Kamp</cp:lastModifiedBy>
  <cp:revision>299</cp:revision>
  <dcterms:created xsi:type="dcterms:W3CDTF">2012-04-25T16:55:14Z</dcterms:created>
  <dcterms:modified xsi:type="dcterms:W3CDTF">2023-04-26T10:12:21Z</dcterms:modified>
</cp:coreProperties>
</file>