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5"/>
  </p:sldMasterIdLst>
  <p:notesMasterIdLst>
    <p:notesMasterId r:id="rId24"/>
  </p:notesMasterIdLst>
  <p:sldIdLst>
    <p:sldId id="263" r:id="rId6"/>
    <p:sldId id="732" r:id="rId7"/>
    <p:sldId id="292" r:id="rId8"/>
    <p:sldId id="257" r:id="rId9"/>
    <p:sldId id="259" r:id="rId10"/>
    <p:sldId id="309" r:id="rId11"/>
    <p:sldId id="297" r:id="rId12"/>
    <p:sldId id="294" r:id="rId13"/>
    <p:sldId id="278" r:id="rId14"/>
    <p:sldId id="290" r:id="rId15"/>
    <p:sldId id="361" r:id="rId16"/>
    <p:sldId id="688" r:id="rId17"/>
    <p:sldId id="803" r:id="rId18"/>
    <p:sldId id="761" r:id="rId19"/>
    <p:sldId id="362" r:id="rId20"/>
    <p:sldId id="828" r:id="rId21"/>
    <p:sldId id="583" r:id="rId22"/>
    <p:sldId id="26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D99F4A5-9CC4-4441-B5D1-235334D9A063}">
          <p14:sldIdLst>
            <p14:sldId id="263"/>
            <p14:sldId id="732"/>
            <p14:sldId id="292"/>
            <p14:sldId id="257"/>
            <p14:sldId id="259"/>
            <p14:sldId id="309"/>
            <p14:sldId id="297"/>
            <p14:sldId id="294"/>
            <p14:sldId id="278"/>
            <p14:sldId id="290"/>
            <p14:sldId id="361"/>
            <p14:sldId id="688"/>
            <p14:sldId id="803"/>
            <p14:sldId id="761"/>
            <p14:sldId id="362"/>
            <p14:sldId id="828"/>
            <p14:sldId id="583"/>
            <p14:sldId id="260"/>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99118A-EAB9-182C-5700-A196E5AF0CB1}" name="Dixon, Jenifer (EGLE)" initials="DJ(" userId="S::DIXONJ2@michigan.gov::9e79f4b7-b585-4305-b7f7-3a8dad35f522" providerId="AD"/>
  <p188:author id="{6AD26EB8-01D4-6AC2-A7A3-34146CE51B18}" name="Shanley, Tom (EGLE)" initials="ST(" userId="S::SHANLEYT@michigan.gov::58ba7432-b7fc-40d0-b752-0e99fb3480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AC54"/>
    <a:srgbClr val="335B74"/>
    <a:srgbClr val="899E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980" autoAdjust="0"/>
  </p:normalViewPr>
  <p:slideViewPr>
    <p:cSldViewPr snapToGrid="0">
      <p:cViewPr varScale="1">
        <p:scale>
          <a:sx n="114" d="100"/>
          <a:sy n="114" d="100"/>
        </p:scale>
        <p:origin x="43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83F36F-B91F-4D6A-8B7C-F0227BE11491}" type="doc">
      <dgm:prSet loTypeId="urn:microsoft.com/office/officeart/2005/8/layout/list1" loCatId="list" qsTypeId="urn:microsoft.com/office/officeart/2005/8/quickstyle/simple4" qsCatId="simple" csTypeId="urn:microsoft.com/office/officeart/2005/8/colors/colorful1" csCatId="colorful" phldr="1"/>
      <dgm:spPr/>
      <dgm:t>
        <a:bodyPr/>
        <a:lstStyle/>
        <a:p>
          <a:endParaRPr lang="en-US"/>
        </a:p>
      </dgm:t>
    </dgm:pt>
    <dgm:pt modelId="{76FCAD73-BAE4-46EE-A8EF-114359F4D717}">
      <dgm:prSet/>
      <dgm:spPr>
        <a:solidFill>
          <a:srgbClr val="A6AC54"/>
        </a:solidFill>
      </dgm:spPr>
      <dgm:t>
        <a:bodyPr/>
        <a:lstStyle/>
        <a:p>
          <a:r>
            <a:rPr lang="en-US"/>
            <a:t>Administrative Action</a:t>
          </a:r>
        </a:p>
      </dgm:t>
    </dgm:pt>
    <dgm:pt modelId="{97D85646-5FA6-4552-A725-A9F738628529}" type="parTrans" cxnId="{FBB39A01-B333-4466-9887-857421F61D8B}">
      <dgm:prSet/>
      <dgm:spPr/>
      <dgm:t>
        <a:bodyPr/>
        <a:lstStyle/>
        <a:p>
          <a:endParaRPr lang="en-US"/>
        </a:p>
      </dgm:t>
    </dgm:pt>
    <dgm:pt modelId="{E8E95C1B-568E-4165-9CD2-496F6289F27C}" type="sibTrans" cxnId="{FBB39A01-B333-4466-9887-857421F61D8B}">
      <dgm:prSet/>
      <dgm:spPr/>
      <dgm:t>
        <a:bodyPr/>
        <a:lstStyle/>
        <a:p>
          <a:endParaRPr lang="en-US"/>
        </a:p>
      </dgm:t>
    </dgm:pt>
    <dgm:pt modelId="{2B1B6CD5-847D-4BF9-9101-EF52FEE37DE6}">
      <dgm:prSet/>
      <dgm:spPr>
        <a:ln>
          <a:solidFill>
            <a:srgbClr val="899E50"/>
          </a:solidFill>
        </a:ln>
      </dgm:spPr>
      <dgm:t>
        <a:bodyPr/>
        <a:lstStyle/>
        <a:p>
          <a:r>
            <a:rPr lang="en-US" dirty="0"/>
            <a:t>95% of cases resolved with Consent Order</a:t>
          </a:r>
        </a:p>
      </dgm:t>
    </dgm:pt>
    <dgm:pt modelId="{3B8913D5-030C-4396-8DC8-9392EA4635E7}" type="parTrans" cxnId="{DBB44CC2-9501-499D-925F-475079A6517D}">
      <dgm:prSet/>
      <dgm:spPr/>
      <dgm:t>
        <a:bodyPr/>
        <a:lstStyle/>
        <a:p>
          <a:endParaRPr lang="en-US"/>
        </a:p>
      </dgm:t>
    </dgm:pt>
    <dgm:pt modelId="{243A0D01-B2B3-489F-8EA7-67B465443BB6}" type="sibTrans" cxnId="{DBB44CC2-9501-499D-925F-475079A6517D}">
      <dgm:prSet/>
      <dgm:spPr/>
      <dgm:t>
        <a:bodyPr/>
        <a:lstStyle/>
        <a:p>
          <a:endParaRPr lang="en-US"/>
        </a:p>
      </dgm:t>
    </dgm:pt>
    <dgm:pt modelId="{C5FEC2DB-1D22-45E8-8752-563EC5C09189}">
      <dgm:prSet/>
      <dgm:spPr>
        <a:solidFill>
          <a:srgbClr val="A6AC54"/>
        </a:solidFill>
      </dgm:spPr>
      <dgm:t>
        <a:bodyPr/>
        <a:lstStyle/>
        <a:p>
          <a:r>
            <a:rPr lang="en-US"/>
            <a:t>Civil Action</a:t>
          </a:r>
        </a:p>
      </dgm:t>
    </dgm:pt>
    <dgm:pt modelId="{673FAC0C-3F79-4BB9-874A-248FFED5650B}" type="parTrans" cxnId="{38796E60-13BB-43F7-A847-F88BA74428B5}">
      <dgm:prSet/>
      <dgm:spPr/>
      <dgm:t>
        <a:bodyPr/>
        <a:lstStyle/>
        <a:p>
          <a:endParaRPr lang="en-US"/>
        </a:p>
      </dgm:t>
    </dgm:pt>
    <dgm:pt modelId="{B8070A77-5B7E-4935-A8C9-3C69201FDC72}" type="sibTrans" cxnId="{38796E60-13BB-43F7-A847-F88BA74428B5}">
      <dgm:prSet/>
      <dgm:spPr/>
      <dgm:t>
        <a:bodyPr/>
        <a:lstStyle/>
        <a:p>
          <a:endParaRPr lang="en-US"/>
        </a:p>
      </dgm:t>
    </dgm:pt>
    <dgm:pt modelId="{E6D2EEB2-A0DF-4442-8F71-D56717836AEC}">
      <dgm:prSet/>
      <dgm:spPr/>
      <dgm:t>
        <a:bodyPr/>
        <a:lstStyle/>
        <a:p>
          <a:r>
            <a:rPr lang="en-US" dirty="0"/>
            <a:t>Consent Judgement (state action with DAG)</a:t>
          </a:r>
        </a:p>
      </dgm:t>
    </dgm:pt>
    <dgm:pt modelId="{9E85D4C4-A294-4AE8-B8A3-82A9F1A49105}" type="parTrans" cxnId="{88C621D7-D1AC-4FE9-91BF-93369FFA9EFF}">
      <dgm:prSet/>
      <dgm:spPr/>
      <dgm:t>
        <a:bodyPr/>
        <a:lstStyle/>
        <a:p>
          <a:endParaRPr lang="en-US"/>
        </a:p>
      </dgm:t>
    </dgm:pt>
    <dgm:pt modelId="{A5D6288C-3225-4B56-9F9D-EBA8BD6CD711}" type="sibTrans" cxnId="{88C621D7-D1AC-4FE9-91BF-93369FFA9EFF}">
      <dgm:prSet/>
      <dgm:spPr/>
      <dgm:t>
        <a:bodyPr/>
        <a:lstStyle/>
        <a:p>
          <a:endParaRPr lang="en-US"/>
        </a:p>
      </dgm:t>
    </dgm:pt>
    <dgm:pt modelId="{EDCDF9B8-18B1-4C4D-91A2-74416A50231C}">
      <dgm:prSet/>
      <dgm:spPr/>
      <dgm:t>
        <a:bodyPr/>
        <a:lstStyle/>
        <a:p>
          <a:r>
            <a:rPr lang="en-US" dirty="0"/>
            <a:t>Consent Decree (joint State and federal action involves Department of Justice and DAG)</a:t>
          </a:r>
        </a:p>
      </dgm:t>
    </dgm:pt>
    <dgm:pt modelId="{E0CE396C-D74C-42E4-8654-98FEB8D3BE98}" type="parTrans" cxnId="{FF95CA78-D6C2-4438-AABE-4FEF9DEFB180}">
      <dgm:prSet/>
      <dgm:spPr/>
      <dgm:t>
        <a:bodyPr/>
        <a:lstStyle/>
        <a:p>
          <a:endParaRPr lang="en-US"/>
        </a:p>
      </dgm:t>
    </dgm:pt>
    <dgm:pt modelId="{47147257-B1FB-4BDD-B1D0-12900C9ADD1D}" type="sibTrans" cxnId="{FF95CA78-D6C2-4438-AABE-4FEF9DEFB180}">
      <dgm:prSet/>
      <dgm:spPr/>
      <dgm:t>
        <a:bodyPr/>
        <a:lstStyle/>
        <a:p>
          <a:endParaRPr lang="en-US"/>
        </a:p>
      </dgm:t>
    </dgm:pt>
    <dgm:pt modelId="{97E94E2E-3D11-4AEA-AF42-4800C1C2E01A}" type="pres">
      <dgm:prSet presAssocID="{2D83F36F-B91F-4D6A-8B7C-F0227BE11491}" presName="linear" presStyleCnt="0">
        <dgm:presLayoutVars>
          <dgm:dir/>
          <dgm:animLvl val="lvl"/>
          <dgm:resizeHandles val="exact"/>
        </dgm:presLayoutVars>
      </dgm:prSet>
      <dgm:spPr/>
    </dgm:pt>
    <dgm:pt modelId="{4413888D-0DEC-4316-B65D-56CE057E83D6}" type="pres">
      <dgm:prSet presAssocID="{76FCAD73-BAE4-46EE-A8EF-114359F4D717}" presName="parentLin" presStyleCnt="0"/>
      <dgm:spPr/>
    </dgm:pt>
    <dgm:pt modelId="{1CBD7A90-C532-4DEA-BC73-F2B52D69E652}" type="pres">
      <dgm:prSet presAssocID="{76FCAD73-BAE4-46EE-A8EF-114359F4D717}" presName="parentLeftMargin" presStyleLbl="node1" presStyleIdx="0" presStyleCnt="2"/>
      <dgm:spPr/>
    </dgm:pt>
    <dgm:pt modelId="{3503D956-8720-46C1-A946-9C2236B0C076}" type="pres">
      <dgm:prSet presAssocID="{76FCAD73-BAE4-46EE-A8EF-114359F4D717}" presName="parentText" presStyleLbl="node1" presStyleIdx="0" presStyleCnt="2">
        <dgm:presLayoutVars>
          <dgm:chMax val="0"/>
          <dgm:bulletEnabled val="1"/>
        </dgm:presLayoutVars>
      </dgm:prSet>
      <dgm:spPr/>
    </dgm:pt>
    <dgm:pt modelId="{4EC26D7F-D3F9-4DB3-AEDD-4E4E481A344D}" type="pres">
      <dgm:prSet presAssocID="{76FCAD73-BAE4-46EE-A8EF-114359F4D717}" presName="negativeSpace" presStyleCnt="0"/>
      <dgm:spPr/>
    </dgm:pt>
    <dgm:pt modelId="{7A91FA7F-402A-4998-BFDD-843D2C1394B1}" type="pres">
      <dgm:prSet presAssocID="{76FCAD73-BAE4-46EE-A8EF-114359F4D717}" presName="childText" presStyleLbl="conFgAcc1" presStyleIdx="0" presStyleCnt="2">
        <dgm:presLayoutVars>
          <dgm:bulletEnabled val="1"/>
        </dgm:presLayoutVars>
      </dgm:prSet>
      <dgm:spPr/>
    </dgm:pt>
    <dgm:pt modelId="{05D78B69-959F-48D3-A020-F25D28C56C0C}" type="pres">
      <dgm:prSet presAssocID="{E8E95C1B-568E-4165-9CD2-496F6289F27C}" presName="spaceBetweenRectangles" presStyleCnt="0"/>
      <dgm:spPr/>
    </dgm:pt>
    <dgm:pt modelId="{5305775E-C6DB-4329-9EAD-849257D339CB}" type="pres">
      <dgm:prSet presAssocID="{C5FEC2DB-1D22-45E8-8752-563EC5C09189}" presName="parentLin" presStyleCnt="0"/>
      <dgm:spPr/>
    </dgm:pt>
    <dgm:pt modelId="{0CEBFF99-62F4-48BE-8CDA-C307610436A1}" type="pres">
      <dgm:prSet presAssocID="{C5FEC2DB-1D22-45E8-8752-563EC5C09189}" presName="parentLeftMargin" presStyleLbl="node1" presStyleIdx="0" presStyleCnt="2"/>
      <dgm:spPr/>
    </dgm:pt>
    <dgm:pt modelId="{CF2CB182-905E-42D9-B6F3-4F3D85D1EEC3}" type="pres">
      <dgm:prSet presAssocID="{C5FEC2DB-1D22-45E8-8752-563EC5C09189}" presName="parentText" presStyleLbl="node1" presStyleIdx="1" presStyleCnt="2">
        <dgm:presLayoutVars>
          <dgm:chMax val="0"/>
          <dgm:bulletEnabled val="1"/>
        </dgm:presLayoutVars>
      </dgm:prSet>
      <dgm:spPr/>
    </dgm:pt>
    <dgm:pt modelId="{2244237D-34BA-4FA9-94D7-6F9A232D3B84}" type="pres">
      <dgm:prSet presAssocID="{C5FEC2DB-1D22-45E8-8752-563EC5C09189}" presName="negativeSpace" presStyleCnt="0"/>
      <dgm:spPr/>
    </dgm:pt>
    <dgm:pt modelId="{BA0A8994-50CA-4D1C-87E2-D5DB664ECCA5}" type="pres">
      <dgm:prSet presAssocID="{C5FEC2DB-1D22-45E8-8752-563EC5C09189}" presName="childText" presStyleLbl="conFgAcc1" presStyleIdx="1" presStyleCnt="2">
        <dgm:presLayoutVars>
          <dgm:bulletEnabled val="1"/>
        </dgm:presLayoutVars>
      </dgm:prSet>
      <dgm:spPr/>
    </dgm:pt>
  </dgm:ptLst>
  <dgm:cxnLst>
    <dgm:cxn modelId="{FBB39A01-B333-4466-9887-857421F61D8B}" srcId="{2D83F36F-B91F-4D6A-8B7C-F0227BE11491}" destId="{76FCAD73-BAE4-46EE-A8EF-114359F4D717}" srcOrd="0" destOrd="0" parTransId="{97D85646-5FA6-4552-A725-A9F738628529}" sibTransId="{E8E95C1B-568E-4165-9CD2-496F6289F27C}"/>
    <dgm:cxn modelId="{5AB49C21-3CD5-4D69-A874-BA101C28B10E}" type="presOf" srcId="{EDCDF9B8-18B1-4C4D-91A2-74416A50231C}" destId="{BA0A8994-50CA-4D1C-87E2-D5DB664ECCA5}" srcOrd="0" destOrd="1" presId="urn:microsoft.com/office/officeart/2005/8/layout/list1"/>
    <dgm:cxn modelId="{38796E60-13BB-43F7-A847-F88BA74428B5}" srcId="{2D83F36F-B91F-4D6A-8B7C-F0227BE11491}" destId="{C5FEC2DB-1D22-45E8-8752-563EC5C09189}" srcOrd="1" destOrd="0" parTransId="{673FAC0C-3F79-4BB9-874A-248FFED5650B}" sibTransId="{B8070A77-5B7E-4935-A8C9-3C69201FDC72}"/>
    <dgm:cxn modelId="{77809B4A-1929-44D1-8303-8E08F5FB0284}" type="presOf" srcId="{E6D2EEB2-A0DF-4442-8F71-D56717836AEC}" destId="{BA0A8994-50CA-4D1C-87E2-D5DB664ECCA5}" srcOrd="0" destOrd="0" presId="urn:microsoft.com/office/officeart/2005/8/layout/list1"/>
    <dgm:cxn modelId="{83FB1550-7968-4E17-96F1-94691486EEE7}" type="presOf" srcId="{76FCAD73-BAE4-46EE-A8EF-114359F4D717}" destId="{3503D956-8720-46C1-A946-9C2236B0C076}" srcOrd="1" destOrd="0" presId="urn:microsoft.com/office/officeart/2005/8/layout/list1"/>
    <dgm:cxn modelId="{FF95CA78-D6C2-4438-AABE-4FEF9DEFB180}" srcId="{C5FEC2DB-1D22-45E8-8752-563EC5C09189}" destId="{EDCDF9B8-18B1-4C4D-91A2-74416A50231C}" srcOrd="1" destOrd="0" parTransId="{E0CE396C-D74C-42E4-8654-98FEB8D3BE98}" sibTransId="{47147257-B1FB-4BDD-B1D0-12900C9ADD1D}"/>
    <dgm:cxn modelId="{04B5D67B-0D08-4592-908A-02DC1AD37F2D}" type="presOf" srcId="{2D83F36F-B91F-4D6A-8B7C-F0227BE11491}" destId="{97E94E2E-3D11-4AEA-AF42-4800C1C2E01A}" srcOrd="0" destOrd="0" presId="urn:microsoft.com/office/officeart/2005/8/layout/list1"/>
    <dgm:cxn modelId="{B19CFD7F-D49A-46FD-B484-377C326AD587}" type="presOf" srcId="{76FCAD73-BAE4-46EE-A8EF-114359F4D717}" destId="{1CBD7A90-C532-4DEA-BC73-F2B52D69E652}" srcOrd="0" destOrd="0" presId="urn:microsoft.com/office/officeart/2005/8/layout/list1"/>
    <dgm:cxn modelId="{4CC3F2AC-C9BC-4759-8011-F29B0F6DD91C}" type="presOf" srcId="{C5FEC2DB-1D22-45E8-8752-563EC5C09189}" destId="{CF2CB182-905E-42D9-B6F3-4F3D85D1EEC3}" srcOrd="1" destOrd="0" presId="urn:microsoft.com/office/officeart/2005/8/layout/list1"/>
    <dgm:cxn modelId="{2C7710AE-DAD1-4D88-A751-3D99976EF5D7}" type="presOf" srcId="{C5FEC2DB-1D22-45E8-8752-563EC5C09189}" destId="{0CEBFF99-62F4-48BE-8CDA-C307610436A1}" srcOrd="0" destOrd="0" presId="urn:microsoft.com/office/officeart/2005/8/layout/list1"/>
    <dgm:cxn modelId="{DBB44CC2-9501-499D-925F-475079A6517D}" srcId="{76FCAD73-BAE4-46EE-A8EF-114359F4D717}" destId="{2B1B6CD5-847D-4BF9-9101-EF52FEE37DE6}" srcOrd="0" destOrd="0" parTransId="{3B8913D5-030C-4396-8DC8-9392EA4635E7}" sibTransId="{243A0D01-B2B3-489F-8EA7-67B465443BB6}"/>
    <dgm:cxn modelId="{88C621D7-D1AC-4FE9-91BF-93369FFA9EFF}" srcId="{C5FEC2DB-1D22-45E8-8752-563EC5C09189}" destId="{E6D2EEB2-A0DF-4442-8F71-D56717836AEC}" srcOrd="0" destOrd="0" parTransId="{9E85D4C4-A294-4AE8-B8A3-82A9F1A49105}" sibTransId="{A5D6288C-3225-4B56-9F9D-EBA8BD6CD711}"/>
    <dgm:cxn modelId="{67C154E8-6893-4808-B0F3-BD68441D01FC}" type="presOf" srcId="{2B1B6CD5-847D-4BF9-9101-EF52FEE37DE6}" destId="{7A91FA7F-402A-4998-BFDD-843D2C1394B1}" srcOrd="0" destOrd="0" presId="urn:microsoft.com/office/officeart/2005/8/layout/list1"/>
    <dgm:cxn modelId="{92E16101-0833-46A8-8D63-4128846F12BE}" type="presParOf" srcId="{97E94E2E-3D11-4AEA-AF42-4800C1C2E01A}" destId="{4413888D-0DEC-4316-B65D-56CE057E83D6}" srcOrd="0" destOrd="0" presId="urn:microsoft.com/office/officeart/2005/8/layout/list1"/>
    <dgm:cxn modelId="{77FDFE95-05C1-4F05-9F0D-452C46002F45}" type="presParOf" srcId="{4413888D-0DEC-4316-B65D-56CE057E83D6}" destId="{1CBD7A90-C532-4DEA-BC73-F2B52D69E652}" srcOrd="0" destOrd="0" presId="urn:microsoft.com/office/officeart/2005/8/layout/list1"/>
    <dgm:cxn modelId="{AFD9E1CA-87BB-40B6-8C11-AF3EF36B14BB}" type="presParOf" srcId="{4413888D-0DEC-4316-B65D-56CE057E83D6}" destId="{3503D956-8720-46C1-A946-9C2236B0C076}" srcOrd="1" destOrd="0" presId="urn:microsoft.com/office/officeart/2005/8/layout/list1"/>
    <dgm:cxn modelId="{609B2DD9-15D7-4FD2-BD90-C6C3EB98C309}" type="presParOf" srcId="{97E94E2E-3D11-4AEA-AF42-4800C1C2E01A}" destId="{4EC26D7F-D3F9-4DB3-AEDD-4E4E481A344D}" srcOrd="1" destOrd="0" presId="urn:microsoft.com/office/officeart/2005/8/layout/list1"/>
    <dgm:cxn modelId="{E7686B10-D14E-4643-8819-1491A6ACF273}" type="presParOf" srcId="{97E94E2E-3D11-4AEA-AF42-4800C1C2E01A}" destId="{7A91FA7F-402A-4998-BFDD-843D2C1394B1}" srcOrd="2" destOrd="0" presId="urn:microsoft.com/office/officeart/2005/8/layout/list1"/>
    <dgm:cxn modelId="{CE6E4855-A5EC-451A-AD2F-BFBF7D6387C2}" type="presParOf" srcId="{97E94E2E-3D11-4AEA-AF42-4800C1C2E01A}" destId="{05D78B69-959F-48D3-A020-F25D28C56C0C}" srcOrd="3" destOrd="0" presId="urn:microsoft.com/office/officeart/2005/8/layout/list1"/>
    <dgm:cxn modelId="{462DE921-E946-435E-8302-F3D96CDAA61F}" type="presParOf" srcId="{97E94E2E-3D11-4AEA-AF42-4800C1C2E01A}" destId="{5305775E-C6DB-4329-9EAD-849257D339CB}" srcOrd="4" destOrd="0" presId="urn:microsoft.com/office/officeart/2005/8/layout/list1"/>
    <dgm:cxn modelId="{78BA5905-AC7A-4314-B90B-1C457EB5F0CB}" type="presParOf" srcId="{5305775E-C6DB-4329-9EAD-849257D339CB}" destId="{0CEBFF99-62F4-48BE-8CDA-C307610436A1}" srcOrd="0" destOrd="0" presId="urn:microsoft.com/office/officeart/2005/8/layout/list1"/>
    <dgm:cxn modelId="{84DB9DDE-1E3B-483C-B924-09CF7C4A333E}" type="presParOf" srcId="{5305775E-C6DB-4329-9EAD-849257D339CB}" destId="{CF2CB182-905E-42D9-B6F3-4F3D85D1EEC3}" srcOrd="1" destOrd="0" presId="urn:microsoft.com/office/officeart/2005/8/layout/list1"/>
    <dgm:cxn modelId="{64792D93-AB1E-4863-A6E4-C7C575F45157}" type="presParOf" srcId="{97E94E2E-3D11-4AEA-AF42-4800C1C2E01A}" destId="{2244237D-34BA-4FA9-94D7-6F9A232D3B84}" srcOrd="5" destOrd="0" presId="urn:microsoft.com/office/officeart/2005/8/layout/list1"/>
    <dgm:cxn modelId="{2D4BBB6D-C23F-4F24-B9F6-B11C52021497}" type="presParOf" srcId="{97E94E2E-3D11-4AEA-AF42-4800C1C2E01A}" destId="{BA0A8994-50CA-4D1C-87E2-D5DB664ECCA5}"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8983C1-7769-49C4-996F-F89ED595A4E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40F5E1D6-98A8-4661-9E2F-37E193EEACC9}">
      <dgm:prSet/>
      <dgm:spPr/>
      <dgm:t>
        <a:bodyPr/>
        <a:lstStyle/>
        <a:p>
          <a:r>
            <a:rPr lang="en-US"/>
            <a:t>Permitting</a:t>
          </a:r>
        </a:p>
      </dgm:t>
    </dgm:pt>
    <dgm:pt modelId="{1ED4D90D-23E7-4C47-8D4B-BFD5C6594EF3}" type="parTrans" cxnId="{BB158012-E328-49C4-B81D-44F3B6AB0782}">
      <dgm:prSet/>
      <dgm:spPr/>
      <dgm:t>
        <a:bodyPr/>
        <a:lstStyle/>
        <a:p>
          <a:endParaRPr lang="en-US"/>
        </a:p>
      </dgm:t>
    </dgm:pt>
    <dgm:pt modelId="{ABC5C8F6-DFF1-4928-8AC7-F43AA04ACE89}" type="sibTrans" cxnId="{BB158012-E328-49C4-B81D-44F3B6AB0782}">
      <dgm:prSet/>
      <dgm:spPr/>
      <dgm:t>
        <a:bodyPr/>
        <a:lstStyle/>
        <a:p>
          <a:endParaRPr lang="en-US"/>
        </a:p>
      </dgm:t>
    </dgm:pt>
    <dgm:pt modelId="{84F4CDE2-0C33-4BA9-A6C4-71C5C4FFFEAA}">
      <dgm:prSet/>
      <dgm:spPr/>
      <dgm:t>
        <a:bodyPr/>
        <a:lstStyle/>
        <a:p>
          <a:r>
            <a:rPr lang="en-US"/>
            <a:t>Monitoring</a:t>
          </a:r>
        </a:p>
      </dgm:t>
    </dgm:pt>
    <dgm:pt modelId="{8DFBF8D4-4E57-4948-8594-3496F7A445C9}" type="parTrans" cxnId="{E8EF84B2-F240-4378-920F-7B7C1DD3C394}">
      <dgm:prSet/>
      <dgm:spPr/>
      <dgm:t>
        <a:bodyPr/>
        <a:lstStyle/>
        <a:p>
          <a:endParaRPr lang="en-US"/>
        </a:p>
      </dgm:t>
    </dgm:pt>
    <dgm:pt modelId="{5DBD35C0-AE8D-418E-98BD-30922773EF2E}" type="sibTrans" cxnId="{E8EF84B2-F240-4378-920F-7B7C1DD3C394}">
      <dgm:prSet/>
      <dgm:spPr/>
      <dgm:t>
        <a:bodyPr/>
        <a:lstStyle/>
        <a:p>
          <a:endParaRPr lang="en-US"/>
        </a:p>
      </dgm:t>
    </dgm:pt>
    <dgm:pt modelId="{21C6B6F1-FD7E-46B6-AD98-80725DABE011}">
      <dgm:prSet/>
      <dgm:spPr/>
      <dgm:t>
        <a:bodyPr/>
        <a:lstStyle/>
        <a:p>
          <a:r>
            <a:rPr lang="en-US" dirty="0"/>
            <a:t>Enforcement </a:t>
          </a:r>
        </a:p>
      </dgm:t>
    </dgm:pt>
    <dgm:pt modelId="{4143989D-21D4-40E3-8390-B912B7DD954B}" type="parTrans" cxnId="{E295DB89-9641-44BA-8E4A-38C4F933EDAC}">
      <dgm:prSet/>
      <dgm:spPr/>
      <dgm:t>
        <a:bodyPr/>
        <a:lstStyle/>
        <a:p>
          <a:endParaRPr lang="en-US"/>
        </a:p>
      </dgm:t>
    </dgm:pt>
    <dgm:pt modelId="{906921F9-8BB0-4C1A-AEDA-09601835EB02}" type="sibTrans" cxnId="{E295DB89-9641-44BA-8E4A-38C4F933EDAC}">
      <dgm:prSet/>
      <dgm:spPr/>
      <dgm:t>
        <a:bodyPr/>
        <a:lstStyle/>
        <a:p>
          <a:endParaRPr lang="en-US"/>
        </a:p>
      </dgm:t>
    </dgm:pt>
    <dgm:pt modelId="{45BDF1D9-1C06-4E08-B777-C77753E94AF2}">
      <dgm:prSet/>
      <dgm:spPr/>
      <dgm:t>
        <a:bodyPr/>
        <a:lstStyle/>
        <a:p>
          <a:r>
            <a:rPr lang="en-US"/>
            <a:t>Special Projects</a:t>
          </a:r>
        </a:p>
      </dgm:t>
    </dgm:pt>
    <dgm:pt modelId="{CA908B1C-7780-441F-8BD4-1D7306F29FD1}" type="parTrans" cxnId="{A05241D2-F389-4991-82BF-ED41A4F12078}">
      <dgm:prSet/>
      <dgm:spPr/>
      <dgm:t>
        <a:bodyPr/>
        <a:lstStyle/>
        <a:p>
          <a:endParaRPr lang="en-US"/>
        </a:p>
      </dgm:t>
    </dgm:pt>
    <dgm:pt modelId="{6E571F0F-D88B-4F26-B1EA-948F3974EBCC}" type="sibTrans" cxnId="{A05241D2-F389-4991-82BF-ED41A4F12078}">
      <dgm:prSet/>
      <dgm:spPr/>
      <dgm:t>
        <a:bodyPr/>
        <a:lstStyle/>
        <a:p>
          <a:endParaRPr lang="en-US"/>
        </a:p>
      </dgm:t>
    </dgm:pt>
    <dgm:pt modelId="{D472945C-882D-4373-A7CF-C5C0F14C17BF}">
      <dgm:prSet/>
      <dgm:spPr/>
      <dgm:t>
        <a:bodyPr/>
        <a:lstStyle/>
        <a:p>
          <a:r>
            <a:rPr lang="en-US"/>
            <a:t>Outreach and Communication</a:t>
          </a:r>
        </a:p>
      </dgm:t>
    </dgm:pt>
    <dgm:pt modelId="{8CF6E1B3-ADE2-4D54-9CA3-CF3BA4E8D620}" type="parTrans" cxnId="{DA5342ED-3914-483A-800D-3E0C8344BCDE}">
      <dgm:prSet/>
      <dgm:spPr/>
      <dgm:t>
        <a:bodyPr/>
        <a:lstStyle/>
        <a:p>
          <a:endParaRPr lang="en-US"/>
        </a:p>
      </dgm:t>
    </dgm:pt>
    <dgm:pt modelId="{91E1BEB2-DCF1-44A1-AFAC-2DCDEF7D625D}" type="sibTrans" cxnId="{DA5342ED-3914-483A-800D-3E0C8344BCDE}">
      <dgm:prSet/>
      <dgm:spPr/>
      <dgm:t>
        <a:bodyPr/>
        <a:lstStyle/>
        <a:p>
          <a:endParaRPr lang="en-US"/>
        </a:p>
      </dgm:t>
    </dgm:pt>
    <dgm:pt modelId="{6DCCB50F-7246-4188-8CFC-816EDF40AE85}" type="pres">
      <dgm:prSet presAssocID="{218983C1-7769-49C4-996F-F89ED595A4E3}" presName="vert0" presStyleCnt="0">
        <dgm:presLayoutVars>
          <dgm:dir/>
          <dgm:animOne val="branch"/>
          <dgm:animLvl val="lvl"/>
        </dgm:presLayoutVars>
      </dgm:prSet>
      <dgm:spPr/>
    </dgm:pt>
    <dgm:pt modelId="{6ED2EFF3-F6FF-4470-9891-CB4F5501ED7C}" type="pres">
      <dgm:prSet presAssocID="{40F5E1D6-98A8-4661-9E2F-37E193EEACC9}" presName="thickLine" presStyleLbl="alignNode1" presStyleIdx="0" presStyleCnt="5"/>
      <dgm:spPr/>
    </dgm:pt>
    <dgm:pt modelId="{C86680D8-071A-43F8-82A5-60A376AD4EF2}" type="pres">
      <dgm:prSet presAssocID="{40F5E1D6-98A8-4661-9E2F-37E193EEACC9}" presName="horz1" presStyleCnt="0"/>
      <dgm:spPr/>
    </dgm:pt>
    <dgm:pt modelId="{2B2F09CE-7F90-4EC5-8A11-5950E5366E49}" type="pres">
      <dgm:prSet presAssocID="{40F5E1D6-98A8-4661-9E2F-37E193EEACC9}" presName="tx1" presStyleLbl="revTx" presStyleIdx="0" presStyleCnt="5"/>
      <dgm:spPr/>
    </dgm:pt>
    <dgm:pt modelId="{9D14333B-29B7-4D07-B43F-BC038A187A9A}" type="pres">
      <dgm:prSet presAssocID="{40F5E1D6-98A8-4661-9E2F-37E193EEACC9}" presName="vert1" presStyleCnt="0"/>
      <dgm:spPr/>
    </dgm:pt>
    <dgm:pt modelId="{AFFEE936-4FB6-4747-8DDA-712FBEEE151A}" type="pres">
      <dgm:prSet presAssocID="{84F4CDE2-0C33-4BA9-A6C4-71C5C4FFFEAA}" presName="thickLine" presStyleLbl="alignNode1" presStyleIdx="1" presStyleCnt="5"/>
      <dgm:spPr/>
    </dgm:pt>
    <dgm:pt modelId="{3463C51B-2C81-451E-A15D-36052CF1368D}" type="pres">
      <dgm:prSet presAssocID="{84F4CDE2-0C33-4BA9-A6C4-71C5C4FFFEAA}" presName="horz1" presStyleCnt="0"/>
      <dgm:spPr/>
    </dgm:pt>
    <dgm:pt modelId="{37297FCE-B4FE-4478-A276-1AEEEBAFFA83}" type="pres">
      <dgm:prSet presAssocID="{84F4CDE2-0C33-4BA9-A6C4-71C5C4FFFEAA}" presName="tx1" presStyleLbl="revTx" presStyleIdx="1" presStyleCnt="5"/>
      <dgm:spPr/>
    </dgm:pt>
    <dgm:pt modelId="{57D100AA-FE6B-453E-A9C2-583E4EE49F68}" type="pres">
      <dgm:prSet presAssocID="{84F4CDE2-0C33-4BA9-A6C4-71C5C4FFFEAA}" presName="vert1" presStyleCnt="0"/>
      <dgm:spPr/>
    </dgm:pt>
    <dgm:pt modelId="{9605EEA5-1B2F-486B-AFF7-7365F9B2F8A0}" type="pres">
      <dgm:prSet presAssocID="{21C6B6F1-FD7E-46B6-AD98-80725DABE011}" presName="thickLine" presStyleLbl="alignNode1" presStyleIdx="2" presStyleCnt="5"/>
      <dgm:spPr/>
    </dgm:pt>
    <dgm:pt modelId="{3BA428EA-FEEB-42A6-A448-BBFF5A9FAF6E}" type="pres">
      <dgm:prSet presAssocID="{21C6B6F1-FD7E-46B6-AD98-80725DABE011}" presName="horz1" presStyleCnt="0"/>
      <dgm:spPr/>
    </dgm:pt>
    <dgm:pt modelId="{2107D240-B083-459F-916C-B6A880157109}" type="pres">
      <dgm:prSet presAssocID="{21C6B6F1-FD7E-46B6-AD98-80725DABE011}" presName="tx1" presStyleLbl="revTx" presStyleIdx="2" presStyleCnt="5"/>
      <dgm:spPr/>
    </dgm:pt>
    <dgm:pt modelId="{0D10A350-2E99-422F-8113-B4E092BFD0B5}" type="pres">
      <dgm:prSet presAssocID="{21C6B6F1-FD7E-46B6-AD98-80725DABE011}" presName="vert1" presStyleCnt="0"/>
      <dgm:spPr/>
    </dgm:pt>
    <dgm:pt modelId="{89D61CB3-8F92-460B-9E62-93E571F906E0}" type="pres">
      <dgm:prSet presAssocID="{45BDF1D9-1C06-4E08-B777-C77753E94AF2}" presName="thickLine" presStyleLbl="alignNode1" presStyleIdx="3" presStyleCnt="5"/>
      <dgm:spPr/>
    </dgm:pt>
    <dgm:pt modelId="{00E9567C-52F7-43AE-8A71-249A7CB1549E}" type="pres">
      <dgm:prSet presAssocID="{45BDF1D9-1C06-4E08-B777-C77753E94AF2}" presName="horz1" presStyleCnt="0"/>
      <dgm:spPr/>
    </dgm:pt>
    <dgm:pt modelId="{7A1A0686-3FDD-4069-89FE-7B956961E478}" type="pres">
      <dgm:prSet presAssocID="{45BDF1D9-1C06-4E08-B777-C77753E94AF2}" presName="tx1" presStyleLbl="revTx" presStyleIdx="3" presStyleCnt="5"/>
      <dgm:spPr/>
    </dgm:pt>
    <dgm:pt modelId="{A105DE1E-5E5D-4853-B6B2-B6E22EAF1979}" type="pres">
      <dgm:prSet presAssocID="{45BDF1D9-1C06-4E08-B777-C77753E94AF2}" presName="vert1" presStyleCnt="0"/>
      <dgm:spPr/>
    </dgm:pt>
    <dgm:pt modelId="{F6C7C5BF-9841-4351-A45F-BFCB48FC9DD3}" type="pres">
      <dgm:prSet presAssocID="{D472945C-882D-4373-A7CF-C5C0F14C17BF}" presName="thickLine" presStyleLbl="alignNode1" presStyleIdx="4" presStyleCnt="5"/>
      <dgm:spPr/>
    </dgm:pt>
    <dgm:pt modelId="{0DE7BC8F-4E18-4EE6-8A81-8AF71E1B6195}" type="pres">
      <dgm:prSet presAssocID="{D472945C-882D-4373-A7CF-C5C0F14C17BF}" presName="horz1" presStyleCnt="0"/>
      <dgm:spPr/>
    </dgm:pt>
    <dgm:pt modelId="{D172AB40-7B00-44BB-A352-454712E02D6B}" type="pres">
      <dgm:prSet presAssocID="{D472945C-882D-4373-A7CF-C5C0F14C17BF}" presName="tx1" presStyleLbl="revTx" presStyleIdx="4" presStyleCnt="5"/>
      <dgm:spPr/>
    </dgm:pt>
    <dgm:pt modelId="{6883912B-AA1A-4F8C-8021-86FB81B01ECA}" type="pres">
      <dgm:prSet presAssocID="{D472945C-882D-4373-A7CF-C5C0F14C17BF}" presName="vert1" presStyleCnt="0"/>
      <dgm:spPr/>
    </dgm:pt>
  </dgm:ptLst>
  <dgm:cxnLst>
    <dgm:cxn modelId="{F71AAC03-94FF-4ECB-BEDC-72C651454094}" type="presOf" srcId="{21C6B6F1-FD7E-46B6-AD98-80725DABE011}" destId="{2107D240-B083-459F-916C-B6A880157109}" srcOrd="0" destOrd="0" presId="urn:microsoft.com/office/officeart/2008/layout/LinedList"/>
    <dgm:cxn modelId="{5C0F900A-5D53-4159-9A01-716EF695603B}" type="presOf" srcId="{218983C1-7769-49C4-996F-F89ED595A4E3}" destId="{6DCCB50F-7246-4188-8CFC-816EDF40AE85}" srcOrd="0" destOrd="0" presId="urn:microsoft.com/office/officeart/2008/layout/LinedList"/>
    <dgm:cxn modelId="{BB158012-E328-49C4-B81D-44F3B6AB0782}" srcId="{218983C1-7769-49C4-996F-F89ED595A4E3}" destId="{40F5E1D6-98A8-4661-9E2F-37E193EEACC9}" srcOrd="0" destOrd="0" parTransId="{1ED4D90D-23E7-4C47-8D4B-BFD5C6594EF3}" sibTransId="{ABC5C8F6-DFF1-4928-8AC7-F43AA04ACE89}"/>
    <dgm:cxn modelId="{08D95C16-66BE-42AA-BBD0-B03630BAF204}" type="presOf" srcId="{45BDF1D9-1C06-4E08-B777-C77753E94AF2}" destId="{7A1A0686-3FDD-4069-89FE-7B956961E478}" srcOrd="0" destOrd="0" presId="urn:microsoft.com/office/officeart/2008/layout/LinedList"/>
    <dgm:cxn modelId="{77CB5A61-9EE1-4771-B40E-DF2D28B6D41C}" type="presOf" srcId="{40F5E1D6-98A8-4661-9E2F-37E193EEACC9}" destId="{2B2F09CE-7F90-4EC5-8A11-5950E5366E49}" srcOrd="0" destOrd="0" presId="urn:microsoft.com/office/officeart/2008/layout/LinedList"/>
    <dgm:cxn modelId="{A7428D6B-9E9A-4959-9CE2-98C7155D51C5}" type="presOf" srcId="{84F4CDE2-0C33-4BA9-A6C4-71C5C4FFFEAA}" destId="{37297FCE-B4FE-4478-A276-1AEEEBAFFA83}" srcOrd="0" destOrd="0" presId="urn:microsoft.com/office/officeart/2008/layout/LinedList"/>
    <dgm:cxn modelId="{E295DB89-9641-44BA-8E4A-38C4F933EDAC}" srcId="{218983C1-7769-49C4-996F-F89ED595A4E3}" destId="{21C6B6F1-FD7E-46B6-AD98-80725DABE011}" srcOrd="2" destOrd="0" parTransId="{4143989D-21D4-40E3-8390-B912B7DD954B}" sibTransId="{906921F9-8BB0-4C1A-AEDA-09601835EB02}"/>
    <dgm:cxn modelId="{E8EF84B2-F240-4378-920F-7B7C1DD3C394}" srcId="{218983C1-7769-49C4-996F-F89ED595A4E3}" destId="{84F4CDE2-0C33-4BA9-A6C4-71C5C4FFFEAA}" srcOrd="1" destOrd="0" parTransId="{8DFBF8D4-4E57-4948-8594-3496F7A445C9}" sibTransId="{5DBD35C0-AE8D-418E-98BD-30922773EF2E}"/>
    <dgm:cxn modelId="{A05241D2-F389-4991-82BF-ED41A4F12078}" srcId="{218983C1-7769-49C4-996F-F89ED595A4E3}" destId="{45BDF1D9-1C06-4E08-B777-C77753E94AF2}" srcOrd="3" destOrd="0" parTransId="{CA908B1C-7780-441F-8BD4-1D7306F29FD1}" sibTransId="{6E571F0F-D88B-4F26-B1EA-948F3974EBCC}"/>
    <dgm:cxn modelId="{D83FF7EC-14C2-491E-B622-E9C39069B061}" type="presOf" srcId="{D472945C-882D-4373-A7CF-C5C0F14C17BF}" destId="{D172AB40-7B00-44BB-A352-454712E02D6B}" srcOrd="0" destOrd="0" presId="urn:microsoft.com/office/officeart/2008/layout/LinedList"/>
    <dgm:cxn modelId="{DA5342ED-3914-483A-800D-3E0C8344BCDE}" srcId="{218983C1-7769-49C4-996F-F89ED595A4E3}" destId="{D472945C-882D-4373-A7CF-C5C0F14C17BF}" srcOrd="4" destOrd="0" parTransId="{8CF6E1B3-ADE2-4D54-9CA3-CF3BA4E8D620}" sibTransId="{91E1BEB2-DCF1-44A1-AFAC-2DCDEF7D625D}"/>
    <dgm:cxn modelId="{C90DAADA-4A94-40B2-93E9-39207E2F6FF5}" type="presParOf" srcId="{6DCCB50F-7246-4188-8CFC-816EDF40AE85}" destId="{6ED2EFF3-F6FF-4470-9891-CB4F5501ED7C}" srcOrd="0" destOrd="0" presId="urn:microsoft.com/office/officeart/2008/layout/LinedList"/>
    <dgm:cxn modelId="{9B1A8FCC-93A2-495E-9241-637DA8BC8554}" type="presParOf" srcId="{6DCCB50F-7246-4188-8CFC-816EDF40AE85}" destId="{C86680D8-071A-43F8-82A5-60A376AD4EF2}" srcOrd="1" destOrd="0" presId="urn:microsoft.com/office/officeart/2008/layout/LinedList"/>
    <dgm:cxn modelId="{A2CBFDF3-B54E-4E81-ACD9-117F0F13043A}" type="presParOf" srcId="{C86680D8-071A-43F8-82A5-60A376AD4EF2}" destId="{2B2F09CE-7F90-4EC5-8A11-5950E5366E49}" srcOrd="0" destOrd="0" presId="urn:microsoft.com/office/officeart/2008/layout/LinedList"/>
    <dgm:cxn modelId="{56C1A998-9CF2-44C2-9D1A-1418DAC9DC9A}" type="presParOf" srcId="{C86680D8-071A-43F8-82A5-60A376AD4EF2}" destId="{9D14333B-29B7-4D07-B43F-BC038A187A9A}" srcOrd="1" destOrd="0" presId="urn:microsoft.com/office/officeart/2008/layout/LinedList"/>
    <dgm:cxn modelId="{C5A8B76B-5EDA-41FD-AA78-0B2549363C48}" type="presParOf" srcId="{6DCCB50F-7246-4188-8CFC-816EDF40AE85}" destId="{AFFEE936-4FB6-4747-8DDA-712FBEEE151A}" srcOrd="2" destOrd="0" presId="urn:microsoft.com/office/officeart/2008/layout/LinedList"/>
    <dgm:cxn modelId="{1C561C13-0779-432D-BAA8-27A3C46B304D}" type="presParOf" srcId="{6DCCB50F-7246-4188-8CFC-816EDF40AE85}" destId="{3463C51B-2C81-451E-A15D-36052CF1368D}" srcOrd="3" destOrd="0" presId="urn:microsoft.com/office/officeart/2008/layout/LinedList"/>
    <dgm:cxn modelId="{FF42F739-B5C4-4E6E-9F09-FDBB6189B096}" type="presParOf" srcId="{3463C51B-2C81-451E-A15D-36052CF1368D}" destId="{37297FCE-B4FE-4478-A276-1AEEEBAFFA83}" srcOrd="0" destOrd="0" presId="urn:microsoft.com/office/officeart/2008/layout/LinedList"/>
    <dgm:cxn modelId="{1DE968A1-BC08-4F28-B0F3-79A78CAA6548}" type="presParOf" srcId="{3463C51B-2C81-451E-A15D-36052CF1368D}" destId="{57D100AA-FE6B-453E-A9C2-583E4EE49F68}" srcOrd="1" destOrd="0" presId="urn:microsoft.com/office/officeart/2008/layout/LinedList"/>
    <dgm:cxn modelId="{8829C6DF-75BD-4ACA-8341-22C6A7883017}" type="presParOf" srcId="{6DCCB50F-7246-4188-8CFC-816EDF40AE85}" destId="{9605EEA5-1B2F-486B-AFF7-7365F9B2F8A0}" srcOrd="4" destOrd="0" presId="urn:microsoft.com/office/officeart/2008/layout/LinedList"/>
    <dgm:cxn modelId="{1868E672-2BA8-48C5-9D13-245A64BDA5C3}" type="presParOf" srcId="{6DCCB50F-7246-4188-8CFC-816EDF40AE85}" destId="{3BA428EA-FEEB-42A6-A448-BBFF5A9FAF6E}" srcOrd="5" destOrd="0" presId="urn:microsoft.com/office/officeart/2008/layout/LinedList"/>
    <dgm:cxn modelId="{AD9A85C3-F379-4A97-8B68-94361781F257}" type="presParOf" srcId="{3BA428EA-FEEB-42A6-A448-BBFF5A9FAF6E}" destId="{2107D240-B083-459F-916C-B6A880157109}" srcOrd="0" destOrd="0" presId="urn:microsoft.com/office/officeart/2008/layout/LinedList"/>
    <dgm:cxn modelId="{8285A3BB-BE7A-41BA-9822-39269C831F64}" type="presParOf" srcId="{3BA428EA-FEEB-42A6-A448-BBFF5A9FAF6E}" destId="{0D10A350-2E99-422F-8113-B4E092BFD0B5}" srcOrd="1" destOrd="0" presId="urn:microsoft.com/office/officeart/2008/layout/LinedList"/>
    <dgm:cxn modelId="{6D4B14FC-EAA0-4D1B-B22F-FAE663F5223D}" type="presParOf" srcId="{6DCCB50F-7246-4188-8CFC-816EDF40AE85}" destId="{89D61CB3-8F92-460B-9E62-93E571F906E0}" srcOrd="6" destOrd="0" presId="urn:microsoft.com/office/officeart/2008/layout/LinedList"/>
    <dgm:cxn modelId="{C6DE4171-B82E-464D-A190-6C8B897185EE}" type="presParOf" srcId="{6DCCB50F-7246-4188-8CFC-816EDF40AE85}" destId="{00E9567C-52F7-43AE-8A71-249A7CB1549E}" srcOrd="7" destOrd="0" presId="urn:microsoft.com/office/officeart/2008/layout/LinedList"/>
    <dgm:cxn modelId="{1237CFF5-EDDA-4403-84FD-751956AB2E50}" type="presParOf" srcId="{00E9567C-52F7-43AE-8A71-249A7CB1549E}" destId="{7A1A0686-3FDD-4069-89FE-7B956961E478}" srcOrd="0" destOrd="0" presId="urn:microsoft.com/office/officeart/2008/layout/LinedList"/>
    <dgm:cxn modelId="{1C1B4D2D-4778-4BF6-A406-655A922B3235}" type="presParOf" srcId="{00E9567C-52F7-43AE-8A71-249A7CB1549E}" destId="{A105DE1E-5E5D-4853-B6B2-B6E22EAF1979}" srcOrd="1" destOrd="0" presId="urn:microsoft.com/office/officeart/2008/layout/LinedList"/>
    <dgm:cxn modelId="{855E5435-2EE9-456D-8688-EE9D7938DBDB}" type="presParOf" srcId="{6DCCB50F-7246-4188-8CFC-816EDF40AE85}" destId="{F6C7C5BF-9841-4351-A45F-BFCB48FC9DD3}" srcOrd="8" destOrd="0" presId="urn:microsoft.com/office/officeart/2008/layout/LinedList"/>
    <dgm:cxn modelId="{1CDDDAC6-3ED6-42DD-8D24-97F6CDC656A3}" type="presParOf" srcId="{6DCCB50F-7246-4188-8CFC-816EDF40AE85}" destId="{0DE7BC8F-4E18-4EE6-8A81-8AF71E1B6195}" srcOrd="9" destOrd="0" presId="urn:microsoft.com/office/officeart/2008/layout/LinedList"/>
    <dgm:cxn modelId="{962E0307-988A-4943-AF41-A4C40E690038}" type="presParOf" srcId="{0DE7BC8F-4E18-4EE6-8A81-8AF71E1B6195}" destId="{D172AB40-7B00-44BB-A352-454712E02D6B}" srcOrd="0" destOrd="0" presId="urn:microsoft.com/office/officeart/2008/layout/LinedList"/>
    <dgm:cxn modelId="{15E71ED7-E775-4AF3-B834-23466C12BFEA}" type="presParOf" srcId="{0DE7BC8F-4E18-4EE6-8A81-8AF71E1B6195}" destId="{6883912B-AA1A-4F8C-8021-86FB81B01EC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91FA7F-402A-4998-BFDD-843D2C1394B1}">
      <dsp:nvSpPr>
        <dsp:cNvPr id="0" name=""/>
        <dsp:cNvSpPr/>
      </dsp:nvSpPr>
      <dsp:spPr>
        <a:xfrm>
          <a:off x="0" y="445650"/>
          <a:ext cx="10854255" cy="1275750"/>
        </a:xfrm>
        <a:prstGeom prst="rect">
          <a:avLst/>
        </a:prstGeom>
        <a:solidFill>
          <a:schemeClr val="lt1">
            <a:alpha val="90000"/>
            <a:hueOff val="0"/>
            <a:satOff val="0"/>
            <a:lumOff val="0"/>
            <a:alphaOff val="0"/>
          </a:schemeClr>
        </a:solidFill>
        <a:ln w="12700" cap="flat" cmpd="sng" algn="ctr">
          <a:solidFill>
            <a:srgbClr val="899E50"/>
          </a:solidFill>
          <a:prstDash val="solid"/>
        </a:ln>
        <a:effectLst/>
      </dsp:spPr>
      <dsp:style>
        <a:lnRef idx="1">
          <a:scrgbClr r="0" g="0" b="0"/>
        </a:lnRef>
        <a:fillRef idx="1">
          <a:scrgbClr r="0" g="0" b="0"/>
        </a:fillRef>
        <a:effectRef idx="0">
          <a:scrgbClr r="0" g="0" b="0"/>
        </a:effectRef>
        <a:fontRef idx="minor"/>
      </dsp:style>
      <dsp:txBody>
        <a:bodyPr spcFirstLastPara="0" vert="horz" wrap="square" lIns="842411" tIns="624840" rIns="842411"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95% of cases resolved with Consent Order</a:t>
          </a:r>
        </a:p>
      </dsp:txBody>
      <dsp:txXfrm>
        <a:off x="0" y="445650"/>
        <a:ext cx="10854255" cy="1275750"/>
      </dsp:txXfrm>
    </dsp:sp>
    <dsp:sp modelId="{3503D956-8720-46C1-A946-9C2236B0C076}">
      <dsp:nvSpPr>
        <dsp:cNvPr id="0" name=""/>
        <dsp:cNvSpPr/>
      </dsp:nvSpPr>
      <dsp:spPr>
        <a:xfrm>
          <a:off x="542712" y="2850"/>
          <a:ext cx="7597978" cy="885600"/>
        </a:xfrm>
        <a:prstGeom prst="roundRect">
          <a:avLst/>
        </a:prstGeom>
        <a:solidFill>
          <a:srgbClr val="A6AC54"/>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7185" tIns="0" rIns="287185" bIns="0" numCol="1" spcCol="1270" anchor="ctr" anchorCtr="0">
          <a:noAutofit/>
        </a:bodyPr>
        <a:lstStyle/>
        <a:p>
          <a:pPr marL="0" lvl="0" indent="0" algn="l" defTabSz="1333500">
            <a:lnSpc>
              <a:spcPct val="90000"/>
            </a:lnSpc>
            <a:spcBef>
              <a:spcPct val="0"/>
            </a:spcBef>
            <a:spcAft>
              <a:spcPct val="35000"/>
            </a:spcAft>
            <a:buNone/>
          </a:pPr>
          <a:r>
            <a:rPr lang="en-US" sz="3000" kern="1200"/>
            <a:t>Administrative Action</a:t>
          </a:r>
        </a:p>
      </dsp:txBody>
      <dsp:txXfrm>
        <a:off x="585943" y="46081"/>
        <a:ext cx="7511516" cy="799138"/>
      </dsp:txXfrm>
    </dsp:sp>
    <dsp:sp modelId="{BA0A8994-50CA-4D1C-87E2-D5DB664ECCA5}">
      <dsp:nvSpPr>
        <dsp:cNvPr id="0" name=""/>
        <dsp:cNvSpPr/>
      </dsp:nvSpPr>
      <dsp:spPr>
        <a:xfrm>
          <a:off x="0" y="2326201"/>
          <a:ext cx="10854255" cy="21735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42411" tIns="624840" rIns="842411" bIns="213360" numCol="1" spcCol="1270" anchor="t" anchorCtr="0">
          <a:noAutofit/>
        </a:bodyPr>
        <a:lstStyle/>
        <a:p>
          <a:pPr marL="285750" lvl="1" indent="-285750" algn="l" defTabSz="1333500">
            <a:lnSpc>
              <a:spcPct val="90000"/>
            </a:lnSpc>
            <a:spcBef>
              <a:spcPct val="0"/>
            </a:spcBef>
            <a:spcAft>
              <a:spcPct val="15000"/>
            </a:spcAft>
            <a:buChar char="•"/>
          </a:pPr>
          <a:r>
            <a:rPr lang="en-US" sz="3000" kern="1200" dirty="0"/>
            <a:t>Consent Judgement (state action with DAG)</a:t>
          </a:r>
        </a:p>
        <a:p>
          <a:pPr marL="285750" lvl="1" indent="-285750" algn="l" defTabSz="1333500">
            <a:lnSpc>
              <a:spcPct val="90000"/>
            </a:lnSpc>
            <a:spcBef>
              <a:spcPct val="0"/>
            </a:spcBef>
            <a:spcAft>
              <a:spcPct val="15000"/>
            </a:spcAft>
            <a:buChar char="•"/>
          </a:pPr>
          <a:r>
            <a:rPr lang="en-US" sz="3000" kern="1200" dirty="0"/>
            <a:t>Consent Decree (joint State and federal action involves Department of Justice and DAG)</a:t>
          </a:r>
        </a:p>
      </dsp:txBody>
      <dsp:txXfrm>
        <a:off x="0" y="2326201"/>
        <a:ext cx="10854255" cy="2173500"/>
      </dsp:txXfrm>
    </dsp:sp>
    <dsp:sp modelId="{CF2CB182-905E-42D9-B6F3-4F3D85D1EEC3}">
      <dsp:nvSpPr>
        <dsp:cNvPr id="0" name=""/>
        <dsp:cNvSpPr/>
      </dsp:nvSpPr>
      <dsp:spPr>
        <a:xfrm>
          <a:off x="542712" y="1883401"/>
          <a:ext cx="7597978" cy="885600"/>
        </a:xfrm>
        <a:prstGeom prst="roundRect">
          <a:avLst/>
        </a:prstGeom>
        <a:solidFill>
          <a:srgbClr val="A6AC54"/>
        </a:soli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87185" tIns="0" rIns="287185" bIns="0" numCol="1" spcCol="1270" anchor="ctr" anchorCtr="0">
          <a:noAutofit/>
        </a:bodyPr>
        <a:lstStyle/>
        <a:p>
          <a:pPr marL="0" lvl="0" indent="0" algn="l" defTabSz="1333500">
            <a:lnSpc>
              <a:spcPct val="90000"/>
            </a:lnSpc>
            <a:spcBef>
              <a:spcPct val="0"/>
            </a:spcBef>
            <a:spcAft>
              <a:spcPct val="35000"/>
            </a:spcAft>
            <a:buNone/>
          </a:pPr>
          <a:r>
            <a:rPr lang="en-US" sz="3000" kern="1200"/>
            <a:t>Civil Action</a:t>
          </a:r>
        </a:p>
      </dsp:txBody>
      <dsp:txXfrm>
        <a:off x="585943" y="1926632"/>
        <a:ext cx="7511516" cy="7991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D2EFF3-F6FF-4470-9891-CB4F5501ED7C}">
      <dsp:nvSpPr>
        <dsp:cNvPr id="0" name=""/>
        <dsp:cNvSpPr/>
      </dsp:nvSpPr>
      <dsp:spPr>
        <a:xfrm>
          <a:off x="0" y="689"/>
          <a:ext cx="6797675" cy="0"/>
        </a:xfrm>
        <a:prstGeom prst="line">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B2F09CE-7F90-4EC5-8A11-5950E5366E49}">
      <dsp:nvSpPr>
        <dsp:cNvPr id="0" name=""/>
        <dsp:cNvSpPr/>
      </dsp:nvSpPr>
      <dsp:spPr>
        <a:xfrm>
          <a:off x="0" y="68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Permitting</a:t>
          </a:r>
        </a:p>
      </dsp:txBody>
      <dsp:txXfrm>
        <a:off x="0" y="689"/>
        <a:ext cx="6797675" cy="1129706"/>
      </dsp:txXfrm>
    </dsp:sp>
    <dsp:sp modelId="{AFFEE936-4FB6-4747-8DDA-712FBEEE151A}">
      <dsp:nvSpPr>
        <dsp:cNvPr id="0" name=""/>
        <dsp:cNvSpPr/>
      </dsp:nvSpPr>
      <dsp:spPr>
        <a:xfrm>
          <a:off x="0" y="1130396"/>
          <a:ext cx="6797675" cy="0"/>
        </a:xfrm>
        <a:prstGeom prst="line">
          <a:avLst/>
        </a:prstGeom>
        <a:gradFill rotWithShape="0">
          <a:gsLst>
            <a:gs pos="0">
              <a:schemeClr val="accent2">
                <a:hueOff val="-330843"/>
                <a:satOff val="373"/>
                <a:lumOff val="882"/>
                <a:alphaOff val="0"/>
                <a:shade val="85000"/>
                <a:satMod val="130000"/>
              </a:schemeClr>
            </a:gs>
            <a:gs pos="34000">
              <a:schemeClr val="accent2">
                <a:hueOff val="-330843"/>
                <a:satOff val="373"/>
                <a:lumOff val="882"/>
                <a:alphaOff val="0"/>
                <a:shade val="87000"/>
                <a:satMod val="125000"/>
              </a:schemeClr>
            </a:gs>
            <a:gs pos="70000">
              <a:schemeClr val="accent2">
                <a:hueOff val="-330843"/>
                <a:satOff val="373"/>
                <a:lumOff val="882"/>
                <a:alphaOff val="0"/>
                <a:tint val="100000"/>
                <a:shade val="90000"/>
                <a:satMod val="130000"/>
              </a:schemeClr>
            </a:gs>
            <a:gs pos="100000">
              <a:schemeClr val="accent2">
                <a:hueOff val="-330843"/>
                <a:satOff val="373"/>
                <a:lumOff val="882"/>
                <a:alphaOff val="0"/>
                <a:tint val="100000"/>
                <a:shade val="100000"/>
                <a:satMod val="110000"/>
              </a:schemeClr>
            </a:gs>
          </a:gsLst>
          <a:path path="circle">
            <a:fillToRect l="100000" t="100000" r="100000" b="100000"/>
          </a:path>
        </a:gradFill>
        <a:ln w="12700" cap="flat" cmpd="sng" algn="ctr">
          <a:solidFill>
            <a:schemeClr val="accent2">
              <a:hueOff val="-330843"/>
              <a:satOff val="373"/>
              <a:lumOff val="882"/>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37297FCE-B4FE-4478-A276-1AEEEBAFFA83}">
      <dsp:nvSpPr>
        <dsp:cNvPr id="0" name=""/>
        <dsp:cNvSpPr/>
      </dsp:nvSpPr>
      <dsp:spPr>
        <a:xfrm>
          <a:off x="0" y="1130396"/>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Monitoring</a:t>
          </a:r>
        </a:p>
      </dsp:txBody>
      <dsp:txXfrm>
        <a:off x="0" y="1130396"/>
        <a:ext cx="6797675" cy="1129706"/>
      </dsp:txXfrm>
    </dsp:sp>
    <dsp:sp modelId="{9605EEA5-1B2F-486B-AFF7-7365F9B2F8A0}">
      <dsp:nvSpPr>
        <dsp:cNvPr id="0" name=""/>
        <dsp:cNvSpPr/>
      </dsp:nvSpPr>
      <dsp:spPr>
        <a:xfrm>
          <a:off x="0" y="2260102"/>
          <a:ext cx="6797675" cy="0"/>
        </a:xfrm>
        <a:prstGeom prst="line">
          <a:avLst/>
        </a:prstGeom>
        <a:gradFill rotWithShape="0">
          <a:gsLst>
            <a:gs pos="0">
              <a:schemeClr val="accent2">
                <a:hueOff val="-661686"/>
                <a:satOff val="746"/>
                <a:lumOff val="1765"/>
                <a:alphaOff val="0"/>
                <a:shade val="85000"/>
                <a:satMod val="130000"/>
              </a:schemeClr>
            </a:gs>
            <a:gs pos="34000">
              <a:schemeClr val="accent2">
                <a:hueOff val="-661686"/>
                <a:satOff val="746"/>
                <a:lumOff val="1765"/>
                <a:alphaOff val="0"/>
                <a:shade val="87000"/>
                <a:satMod val="125000"/>
              </a:schemeClr>
            </a:gs>
            <a:gs pos="70000">
              <a:schemeClr val="accent2">
                <a:hueOff val="-661686"/>
                <a:satOff val="746"/>
                <a:lumOff val="1765"/>
                <a:alphaOff val="0"/>
                <a:tint val="100000"/>
                <a:shade val="90000"/>
                <a:satMod val="130000"/>
              </a:schemeClr>
            </a:gs>
            <a:gs pos="100000">
              <a:schemeClr val="accent2">
                <a:hueOff val="-661686"/>
                <a:satOff val="746"/>
                <a:lumOff val="1765"/>
                <a:alphaOff val="0"/>
                <a:tint val="100000"/>
                <a:shade val="100000"/>
                <a:satMod val="110000"/>
              </a:schemeClr>
            </a:gs>
          </a:gsLst>
          <a:path path="circle">
            <a:fillToRect l="100000" t="100000" r="100000" b="100000"/>
          </a:path>
        </a:gradFill>
        <a:ln w="12700" cap="flat" cmpd="sng" algn="ctr">
          <a:solidFill>
            <a:schemeClr val="accent2">
              <a:hueOff val="-661686"/>
              <a:satOff val="746"/>
              <a:lumOff val="1765"/>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2107D240-B083-459F-916C-B6A880157109}">
      <dsp:nvSpPr>
        <dsp:cNvPr id="0" name=""/>
        <dsp:cNvSpPr/>
      </dsp:nvSpPr>
      <dsp:spPr>
        <a:xfrm>
          <a:off x="0" y="2260102"/>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dirty="0"/>
            <a:t>Enforcement </a:t>
          </a:r>
        </a:p>
      </dsp:txBody>
      <dsp:txXfrm>
        <a:off x="0" y="2260102"/>
        <a:ext cx="6797675" cy="1129706"/>
      </dsp:txXfrm>
    </dsp:sp>
    <dsp:sp modelId="{89D61CB3-8F92-460B-9E62-93E571F906E0}">
      <dsp:nvSpPr>
        <dsp:cNvPr id="0" name=""/>
        <dsp:cNvSpPr/>
      </dsp:nvSpPr>
      <dsp:spPr>
        <a:xfrm>
          <a:off x="0" y="3389809"/>
          <a:ext cx="6797675" cy="0"/>
        </a:xfrm>
        <a:prstGeom prst="line">
          <a:avLst/>
        </a:prstGeom>
        <a:gradFill rotWithShape="0">
          <a:gsLst>
            <a:gs pos="0">
              <a:schemeClr val="accent2">
                <a:hueOff val="-992530"/>
                <a:satOff val="1119"/>
                <a:lumOff val="2647"/>
                <a:alphaOff val="0"/>
                <a:shade val="85000"/>
                <a:satMod val="130000"/>
              </a:schemeClr>
            </a:gs>
            <a:gs pos="34000">
              <a:schemeClr val="accent2">
                <a:hueOff val="-992530"/>
                <a:satOff val="1119"/>
                <a:lumOff val="2647"/>
                <a:alphaOff val="0"/>
                <a:shade val="87000"/>
                <a:satMod val="125000"/>
              </a:schemeClr>
            </a:gs>
            <a:gs pos="70000">
              <a:schemeClr val="accent2">
                <a:hueOff val="-992530"/>
                <a:satOff val="1119"/>
                <a:lumOff val="2647"/>
                <a:alphaOff val="0"/>
                <a:tint val="100000"/>
                <a:shade val="90000"/>
                <a:satMod val="130000"/>
              </a:schemeClr>
            </a:gs>
            <a:gs pos="100000">
              <a:schemeClr val="accent2">
                <a:hueOff val="-992530"/>
                <a:satOff val="1119"/>
                <a:lumOff val="2647"/>
                <a:alphaOff val="0"/>
                <a:tint val="100000"/>
                <a:shade val="100000"/>
                <a:satMod val="110000"/>
              </a:schemeClr>
            </a:gs>
          </a:gsLst>
          <a:path path="circle">
            <a:fillToRect l="100000" t="100000" r="100000" b="100000"/>
          </a:path>
        </a:gradFill>
        <a:ln w="12700" cap="flat" cmpd="sng" algn="ctr">
          <a:solidFill>
            <a:schemeClr val="accent2">
              <a:hueOff val="-992530"/>
              <a:satOff val="1119"/>
              <a:lumOff val="2647"/>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7A1A0686-3FDD-4069-89FE-7B956961E478}">
      <dsp:nvSpPr>
        <dsp:cNvPr id="0" name=""/>
        <dsp:cNvSpPr/>
      </dsp:nvSpPr>
      <dsp:spPr>
        <a:xfrm>
          <a:off x="0" y="3389809"/>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Special Projects</a:t>
          </a:r>
        </a:p>
      </dsp:txBody>
      <dsp:txXfrm>
        <a:off x="0" y="3389809"/>
        <a:ext cx="6797675" cy="1129706"/>
      </dsp:txXfrm>
    </dsp:sp>
    <dsp:sp modelId="{F6C7C5BF-9841-4351-A45F-BFCB48FC9DD3}">
      <dsp:nvSpPr>
        <dsp:cNvPr id="0" name=""/>
        <dsp:cNvSpPr/>
      </dsp:nvSpPr>
      <dsp:spPr>
        <a:xfrm>
          <a:off x="0" y="4519515"/>
          <a:ext cx="6797675" cy="0"/>
        </a:xfrm>
        <a:prstGeom prst="line">
          <a:avLst/>
        </a:prstGeom>
        <a:gradFill rotWithShape="0">
          <a:gsLst>
            <a:gs pos="0">
              <a:schemeClr val="accent2">
                <a:hueOff val="-1323373"/>
                <a:satOff val="1492"/>
                <a:lumOff val="3530"/>
                <a:alphaOff val="0"/>
                <a:shade val="85000"/>
                <a:satMod val="130000"/>
              </a:schemeClr>
            </a:gs>
            <a:gs pos="34000">
              <a:schemeClr val="accent2">
                <a:hueOff val="-1323373"/>
                <a:satOff val="1492"/>
                <a:lumOff val="3530"/>
                <a:alphaOff val="0"/>
                <a:shade val="87000"/>
                <a:satMod val="125000"/>
              </a:schemeClr>
            </a:gs>
            <a:gs pos="70000">
              <a:schemeClr val="accent2">
                <a:hueOff val="-1323373"/>
                <a:satOff val="1492"/>
                <a:lumOff val="3530"/>
                <a:alphaOff val="0"/>
                <a:tint val="100000"/>
                <a:shade val="90000"/>
                <a:satMod val="130000"/>
              </a:schemeClr>
            </a:gs>
            <a:gs pos="100000">
              <a:schemeClr val="accent2">
                <a:hueOff val="-1323373"/>
                <a:satOff val="1492"/>
                <a:lumOff val="3530"/>
                <a:alphaOff val="0"/>
                <a:tint val="100000"/>
                <a:shade val="100000"/>
                <a:satMod val="110000"/>
              </a:schemeClr>
            </a:gs>
          </a:gsLst>
          <a:path path="circle">
            <a:fillToRect l="100000" t="100000" r="100000" b="100000"/>
          </a:path>
        </a:gradFill>
        <a:ln w="12700" cap="flat" cmpd="sng" algn="ctr">
          <a:solidFill>
            <a:schemeClr val="accent2">
              <a:hueOff val="-1323373"/>
              <a:satOff val="1492"/>
              <a:lumOff val="353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sp>
    <dsp:sp modelId="{D172AB40-7B00-44BB-A352-454712E02D6B}">
      <dsp:nvSpPr>
        <dsp:cNvPr id="0" name=""/>
        <dsp:cNvSpPr/>
      </dsp:nvSpPr>
      <dsp:spPr>
        <a:xfrm>
          <a:off x="0" y="4519515"/>
          <a:ext cx="6797675" cy="11297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6210" tIns="156210" rIns="156210" bIns="156210" numCol="1" spcCol="1270" anchor="t" anchorCtr="0">
          <a:noAutofit/>
        </a:bodyPr>
        <a:lstStyle/>
        <a:p>
          <a:pPr marL="0" lvl="0" indent="0" algn="l" defTabSz="1822450">
            <a:lnSpc>
              <a:spcPct val="90000"/>
            </a:lnSpc>
            <a:spcBef>
              <a:spcPct val="0"/>
            </a:spcBef>
            <a:spcAft>
              <a:spcPct val="35000"/>
            </a:spcAft>
            <a:buNone/>
          </a:pPr>
          <a:r>
            <a:rPr lang="en-US" sz="4100" kern="1200"/>
            <a:t>Outreach and Communication</a:t>
          </a:r>
        </a:p>
      </dsp:txBody>
      <dsp:txXfrm>
        <a:off x="0" y="4519515"/>
        <a:ext cx="6797675" cy="112970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DD3726-1294-498C-9188-6FA20A3FADF5}" type="datetimeFigureOut">
              <a:rPr lang="en-US" smtClean="0"/>
              <a:t>4/25/2023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80A860-36D0-485B-8B4D-04863DD23B1D}" type="slidenum">
              <a:rPr lang="en-US" smtClean="0"/>
              <a:t>‹#›</a:t>
            </a:fld>
            <a:endParaRPr lang="en-US"/>
          </a:p>
        </p:txBody>
      </p:sp>
    </p:spTree>
    <p:extLst>
      <p:ext uri="{BB962C8B-B14F-4D97-AF65-F5344CB8AC3E}">
        <p14:creationId xmlns:p14="http://schemas.microsoft.com/office/powerpoint/2010/main" val="3969791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michigan.gov/egle/0,9429,7-135-3310_70940-515124--,00.html"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michigan.gov/egle/0,9429,7-135-3306_70583-525778--,00.html" TargetMode="External"/><Relationship Id="rId4" Type="http://schemas.openxmlformats.org/officeDocument/2006/relationships/hyperlink" Target="https://www.michigan.gov/climateandenergy/"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sz="1800">
                <a:solidFill>
                  <a:srgbClr val="000000"/>
                </a:solidFill>
                <a:effectLst/>
                <a:latin typeface="Calibri" panose="020F0502020204030204" pitchFamily="34" charset="0"/>
              </a:rPr>
              <a:t>Good afternoon, thank you for having me come to speak at Clearing the Air, I am happy to be here to share some accomplishments, updates and what is coming next for the AQD.</a:t>
            </a:r>
            <a:endParaRPr lang="en-US" baseline="0"/>
          </a:p>
        </p:txBody>
      </p:sp>
    </p:spTree>
    <p:extLst>
      <p:ext uri="{BB962C8B-B14F-4D97-AF65-F5344CB8AC3E}">
        <p14:creationId xmlns:p14="http://schemas.microsoft.com/office/powerpoint/2010/main" val="1138667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AFO</a:t>
            </a:r>
          </a:p>
          <a:p>
            <a:pPr marL="171450" indent="-171450">
              <a:buFont typeface="Arial" panose="020B0604020202020204" pitchFamily="34" charset="0"/>
              <a:buChar char="•"/>
            </a:pPr>
            <a:r>
              <a:rPr lang="en-US" dirty="0"/>
              <a:t>In certain instances, EU staff may issue an AFO rather than an ACO to resolve an enforcement action. EU staff will consult the February 2006 AQD Guidance</a:t>
            </a:r>
          </a:p>
          <a:p>
            <a:pPr marL="171450" indent="-171450">
              <a:buFont typeface="Arial" panose="020B0604020202020204" pitchFamily="34" charset="0"/>
              <a:buChar char="•"/>
            </a:pPr>
            <a:r>
              <a:rPr lang="en-US" dirty="0"/>
              <a:t>EU staff will discuss with District staff whether an AFOs may be considered in certain enforcement cases before offering an AFO to a regulated entity to resolve the alleged violation(s). </a:t>
            </a:r>
          </a:p>
          <a:p>
            <a:pPr marL="171450" indent="-171450">
              <a:buFont typeface="Arial" panose="020B0604020202020204" pitchFamily="34" charset="0"/>
              <a:buChar char="•"/>
            </a:pPr>
            <a:r>
              <a:rPr lang="en-US" dirty="0"/>
              <a:t>AFO no compliance plan, stipulated penalties for future violations and no 30-day public notice and comment. </a:t>
            </a:r>
          </a:p>
        </p:txBody>
      </p:sp>
      <p:sp>
        <p:nvSpPr>
          <p:cNvPr id="4" name="Slide Number Placeholder 3"/>
          <p:cNvSpPr>
            <a:spLocks noGrp="1"/>
          </p:cNvSpPr>
          <p:nvPr>
            <p:ph type="sldNum" sz="quarter" idx="5"/>
          </p:nvPr>
        </p:nvSpPr>
        <p:spPr/>
        <p:txBody>
          <a:bodyPr/>
          <a:lstStyle/>
          <a:p>
            <a:fld id="{7AA86B06-072F-430C-9EBD-D2B4C6C632CD}" type="slidenum">
              <a:rPr lang="en-US" smtClean="0"/>
              <a:t>10</a:t>
            </a:fld>
            <a:endParaRPr lang="en-US"/>
          </a:p>
        </p:txBody>
      </p:sp>
    </p:spTree>
    <p:extLst>
      <p:ext uri="{BB962C8B-B14F-4D97-AF65-F5344CB8AC3E}">
        <p14:creationId xmlns:p14="http://schemas.microsoft.com/office/powerpoint/2010/main" val="1644676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solidFill>
                  <a:srgbClr val="3B3B3B"/>
                </a:solidFill>
                <a:effectLst/>
                <a:latin typeface="Calibri" panose="020F0502020204030204" pitchFamily="34" charset="0"/>
              </a:rPr>
              <a:t>Environmental Justice is incorporated into the work we do at EGLE.  EPA has had a focus on EJ this fiscal year.  They have been coming out with new guidance as a way to assist state agencies with incorporation of Envronmental Justice considerations into our day to day work and decision-making.</a:t>
            </a:r>
          </a:p>
          <a:p>
            <a:endParaRPr lang="en-US"/>
          </a:p>
        </p:txBody>
      </p:sp>
      <p:sp>
        <p:nvSpPr>
          <p:cNvPr id="4" name="Slide Number Placeholder 3"/>
          <p:cNvSpPr>
            <a:spLocks noGrp="1"/>
          </p:cNvSpPr>
          <p:nvPr>
            <p:ph type="sldNum" sz="quarter" idx="5"/>
          </p:nvPr>
        </p:nvSpPr>
        <p:spPr/>
        <p:txBody>
          <a:bodyPr/>
          <a:lstStyle/>
          <a:p>
            <a:fld id="{FBAB99DA-63F4-44FB-B7E7-6C53BD6F204B}" type="slidenum">
              <a:rPr lang="en-US" smtClean="0"/>
              <a:t>13</a:t>
            </a:fld>
            <a:endParaRPr lang="en-US"/>
          </a:p>
        </p:txBody>
      </p:sp>
    </p:spTree>
    <p:extLst>
      <p:ext uri="{BB962C8B-B14F-4D97-AF65-F5344CB8AC3E}">
        <p14:creationId xmlns:p14="http://schemas.microsoft.com/office/powerpoint/2010/main" val="2936546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a:solidFill>
                  <a:srgbClr val="000000"/>
                </a:solidFill>
                <a:effectLst/>
                <a:latin typeface="Calibri" panose="020F0502020204030204" pitchFamily="34" charset="0"/>
              </a:rPr>
              <a:t>A few highlights of EGLEs EJ Work include – </a:t>
            </a:r>
            <a:endParaRPr lang="en-US" sz="12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Public Participation Policy and Procedure</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Nondiscrimination Policy</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Limited English Proficiency Plan</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Cumulative Risk Assessment</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MI </a:t>
            </a:r>
            <a:r>
              <a:rPr lang="en-US" sz="1200" err="1">
                <a:solidFill>
                  <a:srgbClr val="000000"/>
                </a:solidFill>
                <a:effectLst/>
                <a:latin typeface="Calibri" panose="020F0502020204030204" pitchFamily="34" charset="0"/>
              </a:rPr>
              <a:t>EJScreen</a:t>
            </a:r>
            <a:endParaRPr lang="en-US" sz="1100">
              <a:solidFill>
                <a:srgbClr val="000000"/>
              </a:solidFill>
              <a:effectLst/>
              <a:latin typeface="Calibri" panose="020F0502020204030204" pitchFamily="34" charset="0"/>
            </a:endParaRPr>
          </a:p>
          <a:p>
            <a:pPr marL="1028700" marR="0">
              <a:spcBef>
                <a:spcPts val="0"/>
              </a:spcBef>
              <a:spcAft>
                <a:spcPts val="0"/>
              </a:spcAft>
            </a:pPr>
            <a:r>
              <a:rPr lang="en-US" sz="1200">
                <a:effectLst/>
                <a:latin typeface="Calibri" panose="020F0502020204030204" pitchFamily="34" charset="0"/>
              </a:rPr>
              <a:t> </a:t>
            </a:r>
          </a:p>
          <a:p>
            <a:pPr marL="0" marR="0">
              <a:spcBef>
                <a:spcPts val="0"/>
              </a:spcBef>
              <a:spcAft>
                <a:spcPts val="0"/>
              </a:spcAft>
            </a:pPr>
            <a:r>
              <a:rPr lang="en-US" sz="1200" b="1">
                <a:solidFill>
                  <a:srgbClr val="000000"/>
                </a:solidFill>
                <a:effectLst/>
                <a:latin typeface="Calibri" panose="020F0502020204030204" pitchFamily="34" charset="0"/>
              </a:rPr>
              <a:t>Specific to AQD – </a:t>
            </a:r>
            <a:endParaRPr lang="en-US" sz="12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Public Participation</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Preparation</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Review of EGLE Policies</a:t>
            </a:r>
            <a:endParaRPr lang="en-US" sz="1100">
              <a:solidFill>
                <a:srgbClr val="000000"/>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a:solidFill>
                  <a:srgbClr val="000000"/>
                </a:solidFill>
                <a:effectLst/>
                <a:latin typeface="Calibri" panose="020F0502020204030204" pitchFamily="34" charset="0"/>
              </a:rPr>
              <a:t>Public Participation</a:t>
            </a:r>
            <a:endParaRPr lang="en-US" sz="1100">
              <a:solidFill>
                <a:srgbClr val="000000"/>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a:solidFill>
                  <a:srgbClr val="000000"/>
                </a:solidFill>
                <a:effectLst/>
                <a:latin typeface="Calibri" panose="020F0502020204030204" pitchFamily="34" charset="0"/>
              </a:rPr>
              <a:t>Limited English Proficiency</a:t>
            </a:r>
            <a:endParaRPr lang="en-US" sz="1100">
              <a:solidFill>
                <a:srgbClr val="000000"/>
              </a:solidFill>
              <a:effectLst/>
              <a:latin typeface="Calibri" panose="020F0502020204030204" pitchFamily="34" charset="0"/>
            </a:endParaRPr>
          </a:p>
          <a:p>
            <a:pPr marL="742950" lvl="1" indent="-285750" rtl="0" fontAlgn="ctr">
              <a:spcBef>
                <a:spcPts val="0"/>
              </a:spcBef>
              <a:spcAft>
                <a:spcPts val="0"/>
              </a:spcAft>
              <a:buFont typeface="Courier New" panose="02070309020205020404" pitchFamily="49" charset="0"/>
              <a:buChar char="o"/>
            </a:pPr>
            <a:r>
              <a:rPr lang="en-US" sz="1200">
                <a:solidFill>
                  <a:srgbClr val="000000"/>
                </a:solidFill>
                <a:effectLst/>
                <a:latin typeface="Calibri" panose="020F0502020204030204" pitchFamily="34" charset="0"/>
              </a:rPr>
              <a:t>Nondiscrimination</a:t>
            </a:r>
            <a:endParaRPr lang="en-US" sz="1100">
              <a:solidFill>
                <a:srgbClr val="000000"/>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200">
                <a:solidFill>
                  <a:srgbClr val="000000"/>
                </a:solidFill>
                <a:effectLst/>
                <a:latin typeface="Calibri" panose="020F0502020204030204" pitchFamily="34" charset="0"/>
              </a:rPr>
              <a:t>Communications Plan Prep</a:t>
            </a:r>
            <a:endParaRPr lang="en-US" sz="1100">
              <a:solidFill>
                <a:srgbClr val="000000"/>
              </a:solidFill>
              <a:effectLst/>
              <a:latin typeface="Calibri" panose="020F0502020204030204" pitchFamily="34" charset="0"/>
            </a:endParaRPr>
          </a:p>
          <a:p>
            <a:pPr marL="0" marR="0">
              <a:spcBef>
                <a:spcPts val="0"/>
              </a:spcBef>
              <a:spcAft>
                <a:spcPts val="0"/>
              </a:spcAft>
            </a:pPr>
            <a:r>
              <a:rPr lang="en-US" sz="1200">
                <a:solidFill>
                  <a:srgbClr val="000000"/>
                </a:solidFill>
                <a:effectLst/>
                <a:latin typeface="Calibri" panose="020F0502020204030204" pitchFamily="34" charset="0"/>
              </a:rPr>
              <a:t> </a:t>
            </a:r>
          </a:p>
          <a:p>
            <a:pPr marL="0" marR="0">
              <a:spcBef>
                <a:spcPts val="0"/>
              </a:spcBef>
              <a:spcAft>
                <a:spcPts val="0"/>
              </a:spcAft>
            </a:pPr>
            <a:r>
              <a:rPr lang="en-US" sz="1200">
                <a:solidFill>
                  <a:srgbClr val="000000"/>
                </a:solidFill>
                <a:effectLst/>
                <a:latin typeface="Calibri" panose="020F0502020204030204" pitchFamily="34" charset="0"/>
              </a:rPr>
              <a:t>There is no regulatory or statutory lever in place</a:t>
            </a:r>
          </a:p>
          <a:p>
            <a:pPr rtl="0" fontAlgn="ctr">
              <a:spcBef>
                <a:spcPts val="0"/>
              </a:spcBef>
              <a:spcAft>
                <a:spcPts val="0"/>
              </a:spcAft>
              <a:buFont typeface="+mj-lt"/>
              <a:buAutoNum type="arabicPeriod"/>
            </a:pPr>
            <a:r>
              <a:rPr lang="en-US" sz="1200" b="0" i="0">
                <a:solidFill>
                  <a:srgbClr val="000000"/>
                </a:solidFill>
                <a:effectLst/>
                <a:latin typeface="Calibri" panose="020F0502020204030204" pitchFamily="34" charset="0"/>
              </a:rPr>
              <a:t>How do you envision EJ impacting agency decision-making? - No hard and fast answer on how it will be used; not there yet; welcome feedback </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In use to help inform outreach, translation, etc.</a:t>
            </a:r>
            <a:endParaRPr lang="en-US" sz="1200" b="0" i="0">
              <a:effectLst/>
              <a:latin typeface="Calibri" panose="020F0502020204030204" pitchFamily="34" charset="0"/>
            </a:endParaRPr>
          </a:p>
          <a:p>
            <a:pPr rtl="0" fontAlgn="ctr">
              <a:spcBef>
                <a:spcPts val="0"/>
              </a:spcBef>
              <a:spcAft>
                <a:spcPts val="0"/>
              </a:spcAft>
              <a:buFont typeface="+mj-lt"/>
              <a:buAutoNum type="arabicPeriod"/>
            </a:pPr>
            <a:r>
              <a:rPr lang="en-US" sz="1200" b="0" i="0">
                <a:solidFill>
                  <a:srgbClr val="000000"/>
                </a:solidFill>
                <a:effectLst/>
                <a:latin typeface="Calibri" panose="020F0502020204030204" pitchFamily="34" charset="0"/>
              </a:rPr>
              <a:t>Do you anticipate specific rules or policies from AQD that will address EJ impacts on AQD business?</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Policies perhaps, not there yet</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As EJ is a priority both at the state and national levels, we can expect to see more on making EJ principles part of our culture.</a:t>
            </a:r>
            <a:endParaRPr lang="en-US" sz="1200" b="0" i="0">
              <a:effectLst/>
              <a:latin typeface="Calibri" panose="020F0502020204030204" pitchFamily="34" charset="0"/>
            </a:endParaRPr>
          </a:p>
          <a:p>
            <a:pPr rtl="0" fontAlgn="ctr">
              <a:spcBef>
                <a:spcPts val="0"/>
              </a:spcBef>
              <a:spcAft>
                <a:spcPts val="0"/>
              </a:spcAft>
              <a:buFont typeface="+mj-lt"/>
              <a:buAutoNum type="arabicPeriod"/>
            </a:pPr>
            <a:r>
              <a:rPr lang="en-US" sz="1200" b="0" i="0">
                <a:solidFill>
                  <a:srgbClr val="000000"/>
                </a:solidFill>
                <a:effectLst/>
                <a:latin typeface="Calibri" panose="020F0502020204030204" pitchFamily="34" charset="0"/>
              </a:rPr>
              <a:t>Given all of the positive downward trends for emissions (e.g., like the NAAQS), how can AQD (and others!) communicate this more effectively to the public? </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Excellent comment and would welcome ideas</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How to reconcile the downward trends in regional air quality with peoples on the ground exposures and experiences</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Recognizing everyone has a different level of familiarity with air quality rules, regulation, and procedures, EGLE AQD strives to provide easy to understand information for the public.  </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Our work is very “</a:t>
            </a:r>
            <a:r>
              <a:rPr lang="en-US" sz="1200" b="0" i="0" err="1">
                <a:solidFill>
                  <a:srgbClr val="000000"/>
                </a:solidFill>
                <a:effectLst/>
                <a:latin typeface="Calibri" panose="020F0502020204030204" pitchFamily="34" charset="0"/>
              </a:rPr>
              <a:t>sciency</a:t>
            </a:r>
            <a:r>
              <a:rPr lang="en-US" sz="1200" b="0" i="0">
                <a:solidFill>
                  <a:srgbClr val="000000"/>
                </a:solidFill>
                <a:effectLst/>
                <a:latin typeface="Calibri" panose="020F0502020204030204" pitchFamily="34" charset="0"/>
              </a:rPr>
              <a:t>” – how to share to understand; teach not preach; find areas of common ground, seek new and innovative ideas, etc. </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Always seeking input into the effectiveness of our work</a:t>
            </a:r>
            <a:endParaRPr lang="en-US" sz="1200" b="0" i="0">
              <a:effectLst/>
              <a:latin typeface="Calibri" panose="020F0502020204030204" pitchFamily="34" charset="0"/>
            </a:endParaRPr>
          </a:p>
          <a:p>
            <a:pPr rtl="0" fontAlgn="ctr">
              <a:spcBef>
                <a:spcPts val="0"/>
              </a:spcBef>
              <a:spcAft>
                <a:spcPts val="0"/>
              </a:spcAft>
              <a:buFont typeface="+mj-lt"/>
              <a:buAutoNum type="arabicPeriod"/>
            </a:pPr>
            <a:r>
              <a:rPr lang="en-US" sz="1200" b="0" i="0">
                <a:solidFill>
                  <a:srgbClr val="000000"/>
                </a:solidFill>
                <a:effectLst/>
                <a:latin typeface="Calibri" panose="020F0502020204030204" pitchFamily="34" charset="0"/>
              </a:rPr>
              <a:t>Are there any significant air-related issues that ECOS is addressing on behalf of multiple states? </a:t>
            </a:r>
            <a:endParaRPr lang="en-US" sz="1200" b="0" i="0">
              <a:effectLst/>
              <a:latin typeface="Calibri" panose="020F0502020204030204" pitchFamily="34" charset="0"/>
            </a:endParaRPr>
          </a:p>
          <a:p>
            <a:pPr marL="742950" lvl="1" indent="-285750" rtl="0" fontAlgn="ctr">
              <a:spcBef>
                <a:spcPts val="0"/>
              </a:spcBef>
              <a:spcAft>
                <a:spcPts val="0"/>
              </a:spcAft>
              <a:buFont typeface="+mj-lt"/>
              <a:buAutoNum type="alphaLcPeriod"/>
            </a:pPr>
            <a:r>
              <a:rPr lang="en-US" sz="1200" b="0" i="0">
                <a:solidFill>
                  <a:srgbClr val="000000"/>
                </a:solidFill>
                <a:effectLst/>
                <a:latin typeface="Calibri" panose="020F0502020204030204" pitchFamily="34" charset="0"/>
              </a:rPr>
              <a:t>ECOS is working on many things including EJ, sensor and monitoring technologies, climate issues and GHG regulations</a:t>
            </a:r>
            <a:endParaRPr lang="en-US" sz="1200" b="0" i="0">
              <a:effectLst/>
              <a:latin typeface="Calibri" panose="020F0502020204030204" pitchFamily="34" charset="0"/>
            </a:endParaRPr>
          </a:p>
          <a:p>
            <a:pPr marL="1028700" marR="0">
              <a:spcBef>
                <a:spcPts val="0"/>
              </a:spcBef>
              <a:spcAft>
                <a:spcPts val="0"/>
              </a:spcAft>
            </a:pPr>
            <a:r>
              <a:rPr lang="en-US" sz="1200">
                <a:effectLst/>
                <a:latin typeface="Calibri" panose="020F0502020204030204" pitchFamily="34" charset="0"/>
              </a:rPr>
              <a:t> </a:t>
            </a:r>
          </a:p>
          <a:p>
            <a:pPr marL="0" marR="0">
              <a:spcBef>
                <a:spcPts val="0"/>
              </a:spcBef>
              <a:spcAft>
                <a:spcPts val="0"/>
              </a:spcAft>
            </a:pPr>
            <a:r>
              <a:rPr lang="en-US" sz="1200" b="1">
                <a:solidFill>
                  <a:srgbClr val="000000"/>
                </a:solidFill>
                <a:effectLst/>
                <a:latin typeface="Calibri" panose="020F0502020204030204" pitchFamily="34" charset="0"/>
              </a:rPr>
              <a:t>EGLE is committed to allowing the public to have meaningful engagement in the public participation process and achieving equity and transparency as we interact with the public.  </a:t>
            </a:r>
            <a:endParaRPr lang="en-US" sz="1200">
              <a:solidFill>
                <a:srgbClr val="000000"/>
              </a:solidFill>
              <a:effectLst/>
              <a:latin typeface="Calibri" panose="020F0502020204030204" pitchFamily="34" charset="0"/>
            </a:endParaRPr>
          </a:p>
          <a:p>
            <a:endParaRPr lang="en-US" sz="1800" b="0" i="0" u="none" strike="noStrike" baseline="0">
              <a:solidFill>
                <a:srgbClr val="000000"/>
              </a:solidFill>
              <a:latin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9123-6492-4B81-B338-108C016EA6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946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B7434E-F27D-4912-869D-D1409B4873AD}" type="slidenum">
              <a:rPr lang="en-US" smtClean="0"/>
              <a:t>16</a:t>
            </a:fld>
            <a:endParaRPr lang="en-US"/>
          </a:p>
        </p:txBody>
      </p:sp>
    </p:spTree>
    <p:extLst>
      <p:ext uri="{BB962C8B-B14F-4D97-AF65-F5344CB8AC3E}">
        <p14:creationId xmlns:p14="http://schemas.microsoft.com/office/powerpoint/2010/main" val="29936411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Legally required </a:t>
            </a:r>
            <a:r>
              <a:rPr lang="en-US" dirty="0"/>
              <a:t>to complete</a:t>
            </a:r>
          </a:p>
          <a:p>
            <a:pPr marL="0" indent="0">
              <a:buFont typeface="Arial" panose="020B0604020202020204" pitchFamily="34" charset="0"/>
              <a:buNone/>
            </a:pPr>
            <a:endParaRPr lang="en-US" dirty="0"/>
          </a:p>
          <a:p>
            <a:pPr marL="0" indent="0">
              <a:buFont typeface="Arial" panose="020B0604020202020204" pitchFamily="34" charset="0"/>
              <a:buNone/>
            </a:pPr>
            <a:r>
              <a:rPr lang="en-US" b="1" dirty="0"/>
              <a:t>BMS = Automated</a:t>
            </a:r>
            <a:r>
              <a:rPr lang="en-US" dirty="0"/>
              <a:t> energy control platform that allows for remote monitoring and management of building systems.</a:t>
            </a:r>
          </a:p>
          <a:p>
            <a:pPr marL="0" indent="0">
              <a:buFont typeface="Arial" panose="020B0604020202020204" pitchFamily="34" charset="0"/>
              <a:buNone/>
            </a:pPr>
            <a:r>
              <a:rPr lang="en-US" dirty="0"/>
              <a:t>	-identified by the Detroit Public Schools as a project in need that had not been funded</a:t>
            </a:r>
          </a:p>
          <a:p>
            <a:pPr marL="0" indent="0">
              <a:buFont typeface="Arial" panose="020B0604020202020204" pitchFamily="34" charset="0"/>
              <a:buNone/>
            </a:pPr>
            <a:endParaRPr lang="en-US" dirty="0"/>
          </a:p>
          <a:p>
            <a:pPr marL="171450" indent="-171450">
              <a:buFont typeface="Arial" panose="020B0604020202020204" pitchFamily="34" charset="0"/>
              <a:buChar char="•"/>
            </a:pPr>
            <a:r>
              <a:rPr lang="en-US" dirty="0"/>
              <a:t>The building systems that will be controlled include lighting, mechanical and water systems, heating and cooling, and ventilation. </a:t>
            </a:r>
          </a:p>
          <a:p>
            <a:pPr marL="171450" indent="-171450">
              <a:buFont typeface="Arial" panose="020B0604020202020204" pitchFamily="34" charset="0"/>
              <a:buChar char="•"/>
            </a:pPr>
            <a:r>
              <a:rPr lang="en-US" dirty="0"/>
              <a:t>Monitor, in </a:t>
            </a:r>
            <a:r>
              <a:rPr lang="en-US" b="1" dirty="0"/>
              <a:t>real time</a:t>
            </a:r>
            <a:r>
              <a:rPr lang="en-US" dirty="0"/>
              <a:t>, how well the systems and equipment are performing</a:t>
            </a:r>
          </a:p>
          <a:p>
            <a:pPr marL="171450" indent="-171450">
              <a:buFont typeface="Arial" panose="020B0604020202020204" pitchFamily="34" charset="0"/>
              <a:buChar char="•"/>
            </a:pPr>
            <a:r>
              <a:rPr lang="en-US" dirty="0"/>
              <a:t>Control ventilation, temperature, and humidity to make the building more comfortable</a:t>
            </a:r>
          </a:p>
          <a:p>
            <a:pPr marL="171450" indent="-171450">
              <a:buFont typeface="Arial" panose="020B0604020202020204" pitchFamily="34" charset="0"/>
              <a:buChar char="•"/>
            </a:pPr>
            <a:r>
              <a:rPr lang="en-US" b="1" dirty="0"/>
              <a:t>Overall,</a:t>
            </a:r>
            <a:r>
              <a:rPr lang="en-US" dirty="0"/>
              <a:t> higher energy efficiency, lower operating and maintenance costs </a:t>
            </a:r>
            <a:r>
              <a:rPr lang="en-US" dirty="0">
                <a:sym typeface="Wingdings" panose="05000000000000000000" pitchFamily="2" charset="2"/>
              </a:rPr>
              <a:t>will result in </a:t>
            </a:r>
            <a:r>
              <a:rPr lang="en-US" b="1" dirty="0">
                <a:sym typeface="Wingdings" panose="05000000000000000000" pitchFamily="2" charset="2"/>
              </a:rPr>
              <a:t>cost and energy savings </a:t>
            </a:r>
            <a:r>
              <a:rPr lang="en-US" dirty="0">
                <a:sym typeface="Wingdings" panose="05000000000000000000" pitchFamily="2" charset="2"/>
              </a:rPr>
              <a:t>for the school</a:t>
            </a:r>
          </a:p>
          <a:p>
            <a:pPr marL="171450" indent="-171450">
              <a:buFont typeface="Arial" panose="020B0604020202020204" pitchFamily="34" charset="0"/>
              <a:buChar char="•"/>
            </a:pPr>
            <a:endParaRPr lang="en-US" dirty="0"/>
          </a:p>
          <a:p>
            <a:pPr marL="0" indent="0">
              <a:buFont typeface="Arial" panose="020B0604020202020204" pitchFamily="34" charset="0"/>
              <a:buNone/>
            </a:pPr>
            <a:r>
              <a:rPr lang="en-US" dirty="0"/>
              <a:t>Brewer Park</a:t>
            </a:r>
          </a:p>
          <a:p>
            <a:pPr marL="171450" indent="-171450">
              <a:buFont typeface="Arial" panose="020B0604020202020204" pitchFamily="34" charset="0"/>
              <a:buChar char="•"/>
            </a:pPr>
            <a:r>
              <a:rPr lang="en-US" dirty="0"/>
              <a:t>partner with The Greening of Detroit  - required to plant over 80 trees in Brewer Park</a:t>
            </a:r>
          </a:p>
          <a:p>
            <a:pPr marL="171450" indent="-171450">
              <a:buFont typeface="Arial" panose="020B0604020202020204" pitchFamily="34" charset="0"/>
              <a:buChar char="•"/>
            </a:pPr>
            <a:r>
              <a:rPr lang="en-US" dirty="0"/>
              <a:t>This park was identified as one that could benefit from more trees</a:t>
            </a:r>
          </a:p>
          <a:p>
            <a:pPr marL="171450" indent="-171450">
              <a:buFont typeface="Arial" panose="020B0604020202020204" pitchFamily="34" charset="0"/>
              <a:buChar char="•"/>
            </a:pPr>
            <a:r>
              <a:rPr lang="en-US" dirty="0"/>
              <a:t>It is required that the trees will be maintained and watered for 2 years</a:t>
            </a:r>
          </a:p>
          <a:p>
            <a:pPr marL="628650" lvl="1" indent="-171450">
              <a:buFont typeface="Arial" panose="020B0604020202020204" pitchFamily="34" charset="0"/>
              <a:buChar char="•"/>
            </a:pPr>
            <a:r>
              <a:rPr lang="en-US" dirty="0"/>
              <a:t>And any trees that do not survive will be replaced.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b="1" dirty="0"/>
              <a:t>Paying $212,000 for 2 projects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813D56-CA8D-4770-A6E6-04CEFB3CCDE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652869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solidFill>
                  <a:srgbClr val="000000"/>
                </a:solidFill>
                <a:effectLst/>
                <a:latin typeface="Calibri" panose="020F0502020204030204" pitchFamily="34" charset="0"/>
              </a:rPr>
              <a:t>With that … I’ll stop and if we have time, answer any questions.</a:t>
            </a:r>
          </a:p>
          <a:p>
            <a:pPr marL="0" marR="0">
              <a:spcBef>
                <a:spcPts val="0"/>
              </a:spcBef>
              <a:spcAft>
                <a:spcPts val="0"/>
              </a:spcAft>
            </a:pPr>
            <a:r>
              <a:rPr lang="en-US" sz="1800" b="1">
                <a:solidFill>
                  <a:srgbClr val="51818D"/>
                </a:solidFill>
                <a:effectLst/>
                <a:latin typeface="Calibri" panose="020F0502020204030204" pitchFamily="34" charset="0"/>
              </a:rPr>
              <a:t>What are we looking forward to in 2023?</a:t>
            </a:r>
            <a:endParaRPr lang="en-US" sz="1800">
              <a:solidFill>
                <a:srgbClr val="51818D"/>
              </a:solidFill>
              <a:effectLst/>
              <a:latin typeface="Calibri" panose="020F0502020204030204" pitchFamily="34" charset="0"/>
            </a:endParaRP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Air Quality Division's core work will continue. </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This includes permit writing, inspections, enforcement actions, air monitoring, emissions testing and reporting, responding to Freedom of Information Act requests, and employee training, as well as review and updates of toxic air contaminants and rules, when necessary.</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As our technology becomes more outdated, the Division is working to implement a new electronic platform to help us manage data and documents. The system will help the Division work more efficiently and aid in our transparent communication with communities and businesses.</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While some of our technology is getting an upgrade, other technology focused on air sampling and monitoring is looking to the future. The Division is using new measuring devices to further assess compliance at some facilities. </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The Division will also be continuing to work with various groups on </a:t>
            </a:r>
            <a:r>
              <a:rPr lang="en-US" sz="1800">
                <a:solidFill>
                  <a:srgbClr val="000000"/>
                </a:solidFill>
                <a:effectLst/>
                <a:latin typeface="Calibri" panose="020F0502020204030204" pitchFamily="34" charset="0"/>
              </a:rPr>
              <a:t> </a:t>
            </a:r>
            <a:r>
              <a:rPr lang="en-US" sz="1800">
                <a:solidFill>
                  <a:srgbClr val="3B3B3B"/>
                </a:solidFill>
                <a:effectLst/>
                <a:latin typeface="Calibri" panose="020F0502020204030204" pitchFamily="34" charset="0"/>
                <a:hlinkClick r:id="rId3"/>
              </a:rPr>
              <a:t>ozone </a:t>
            </a:r>
            <a:r>
              <a:rPr lang="en-US" sz="1800">
                <a:solidFill>
                  <a:srgbClr val="3B3B3B"/>
                </a:solidFill>
                <a:effectLst/>
                <a:latin typeface="Calibri" panose="020F0502020204030204" pitchFamily="34" charset="0"/>
              </a:rPr>
              <a:t> and sulfur dioxide nonattainment issues in some areas of the state. </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Continued improvement in communicating with the public on air quality issues will remain a priority for the Division.  Equitable and inclusive communication with Michigan residents about air quality is more important than ever. </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The Division is constantly looking to ways to involve interested residents in ongoing actions by staying involved with the </a:t>
            </a:r>
            <a:r>
              <a:rPr lang="en-US" sz="1800">
                <a:solidFill>
                  <a:srgbClr val="000000"/>
                </a:solidFill>
                <a:effectLst/>
                <a:latin typeface="Calibri" panose="020F0502020204030204" pitchFamily="34" charset="0"/>
              </a:rPr>
              <a:t> </a:t>
            </a:r>
            <a:r>
              <a:rPr lang="en-US" sz="1800">
                <a:solidFill>
                  <a:srgbClr val="3B3B3B"/>
                </a:solidFill>
                <a:effectLst/>
                <a:latin typeface="Calibri" panose="020F0502020204030204" pitchFamily="34" charset="0"/>
                <a:hlinkClick r:id="rId4"/>
              </a:rPr>
              <a:t>Office of Climate and Energy </a:t>
            </a:r>
            <a:r>
              <a:rPr lang="en-US" sz="1800">
                <a:solidFill>
                  <a:srgbClr val="3B3B3B"/>
                </a:solidFill>
                <a:effectLst/>
                <a:latin typeface="Calibri" panose="020F0502020204030204" pitchFamily="34" charset="0"/>
              </a:rPr>
              <a:t> and the </a:t>
            </a:r>
            <a:r>
              <a:rPr lang="en-US" sz="1800">
                <a:solidFill>
                  <a:srgbClr val="000000"/>
                </a:solidFill>
                <a:effectLst/>
                <a:latin typeface="Calibri" panose="020F0502020204030204" pitchFamily="34" charset="0"/>
              </a:rPr>
              <a:t> </a:t>
            </a:r>
            <a:r>
              <a:rPr lang="en-US" sz="1800">
                <a:solidFill>
                  <a:srgbClr val="3B3B3B"/>
                </a:solidFill>
                <a:effectLst/>
                <a:latin typeface="Calibri" panose="020F0502020204030204" pitchFamily="34" charset="0"/>
                <a:hlinkClick r:id="rId5"/>
              </a:rPr>
              <a:t>Office of the Environmental Justice Public Advocate </a:t>
            </a:r>
            <a:r>
              <a:rPr lang="en-US" sz="1800">
                <a:solidFill>
                  <a:srgbClr val="3B3B3B"/>
                </a:solidFill>
                <a:effectLst/>
                <a:latin typeface="Calibri" panose="020F0502020204030204" pitchFamily="34" charset="0"/>
              </a:rPr>
              <a:t>. </a:t>
            </a:r>
          </a:p>
          <a:p>
            <a:pPr rtl="0" fontAlgn="ctr">
              <a:spcBef>
                <a:spcPts val="0"/>
              </a:spcBef>
              <a:spcAft>
                <a:spcPts val="0"/>
              </a:spcAft>
              <a:buFont typeface="Arial" panose="020B0604020202020204" pitchFamily="34" charset="0"/>
              <a:buChar char="•"/>
            </a:pPr>
            <a:r>
              <a:rPr lang="en-US" sz="1800">
                <a:solidFill>
                  <a:srgbClr val="3B3B3B"/>
                </a:solidFill>
                <a:effectLst/>
                <a:latin typeface="Calibri" panose="020F0502020204030204" pitchFamily="34" charset="0"/>
              </a:rPr>
              <a:t>The Air Quality Division staff will continue to be available to residents for conversations about air quality, one on one, through training and outreach, and working with partners representing all stakeholder groups.</a:t>
            </a:r>
          </a:p>
          <a:p>
            <a:pPr marL="0" marR="0">
              <a:spcBef>
                <a:spcPts val="0"/>
              </a:spcBef>
              <a:spcAft>
                <a:spcPts val="0"/>
              </a:spcAft>
            </a:pPr>
            <a:r>
              <a:rPr lang="en-US" sz="1800">
                <a:solidFill>
                  <a:srgbClr val="000000"/>
                </a:solidFill>
                <a:effectLst/>
                <a:latin typeface="Calibri" panose="020F0502020204030204" pitchFamily="34" charset="0"/>
              </a:rPr>
              <a:t> </a:t>
            </a:r>
          </a:p>
          <a:p>
            <a:endParaRPr lang="en-US"/>
          </a:p>
        </p:txBody>
      </p:sp>
      <p:sp>
        <p:nvSpPr>
          <p:cNvPr id="4" name="Slide Number Placeholder 3"/>
          <p:cNvSpPr>
            <a:spLocks noGrp="1"/>
          </p:cNvSpPr>
          <p:nvPr>
            <p:ph type="sldNum" sz="quarter" idx="5"/>
          </p:nvPr>
        </p:nvSpPr>
        <p:spPr/>
        <p:txBody>
          <a:bodyPr/>
          <a:lstStyle/>
          <a:p>
            <a:fld id="{9180A860-36D0-485B-8B4D-04863DD23B1D}" type="slidenum">
              <a:rPr lang="en-US" smtClean="0"/>
              <a:t>18</a:t>
            </a:fld>
            <a:endParaRPr lang="en-US"/>
          </a:p>
        </p:txBody>
      </p:sp>
    </p:spTree>
    <p:extLst>
      <p:ext uri="{BB962C8B-B14F-4D97-AF65-F5344CB8AC3E}">
        <p14:creationId xmlns:p14="http://schemas.microsoft.com/office/powerpoint/2010/main" val="2632079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a:effectLst/>
                <a:latin typeface="Calibri" panose="020F0502020204030204" pitchFamily="34" charset="0"/>
              </a:rPr>
              <a:t>The AQD Year in Review for 2022 has been released and is available on our website</a:t>
            </a:r>
          </a:p>
          <a:p>
            <a:pPr rtl="0" fontAlgn="ctr">
              <a:spcBef>
                <a:spcPts val="0"/>
              </a:spcBef>
              <a:spcAft>
                <a:spcPts val="0"/>
              </a:spcAft>
              <a:buFont typeface="Arial" panose="020B0604020202020204" pitchFamily="34" charset="0"/>
              <a:buChar char="•"/>
            </a:pPr>
            <a:r>
              <a:rPr lang="en-US" sz="1800">
                <a:effectLst/>
                <a:latin typeface="Calibri" panose="020F0502020204030204" pitchFamily="34" charset="0"/>
              </a:rPr>
              <a:t>Each year the AQD presents our Annual Report documenting our accomplishments from the previous year. This year’s report, included some of the following highlights:</a:t>
            </a:r>
          </a:p>
          <a:p>
            <a:pPr marL="0" marR="0">
              <a:spcBef>
                <a:spcPts val="0"/>
              </a:spcBef>
              <a:spcAft>
                <a:spcPts val="0"/>
              </a:spcAft>
            </a:pPr>
            <a:r>
              <a:rPr lang="en-US" sz="1800">
                <a:effectLst/>
                <a:latin typeface="Calibri" panose="020F0502020204030204" pitchFamily="34" charset="0"/>
              </a:rPr>
              <a:t> </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Increased FTE cap from 194 to 209</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Pre-construction permit actions = 570 (includes all actions on applications) with 20 public comment required</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Renewable Operating permit actions = 45 (with 86 ROP mods)</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Inspections = 929 (ROP and non-ROP, excluding asbestos)</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Monitored outdoor air at 43 (40-45 fluctuates) sites, with over 100 monitors​, monitoring for over 13 pollutants/parameters, 8 meteorological parameters (number of sites changes as we remove or add sites)</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Emission reports received from industry = around 1600 slightly less than last year​</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Asbestos removal notifications received =  69,176 compared to 39,777 in FY21</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Asbestos inspections completed = 1,726 compared to 2,034 last year</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Violation notices issued = 433 comparted to 348 from last year = both compliance from field visits as well as from asbestos inspections </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Enforcement cases = 27 compared with 28 from last year</a:t>
            </a:r>
          </a:p>
          <a:p>
            <a:pPr rtl="0" fontAlgn="ctr">
              <a:spcBef>
                <a:spcPts val="0"/>
              </a:spcBef>
              <a:spcAft>
                <a:spcPts val="0"/>
              </a:spcAft>
              <a:buFont typeface="Courier New" panose="02070309020205020404" pitchFamily="49" charset="0"/>
              <a:buChar char="o"/>
            </a:pPr>
            <a:r>
              <a:rPr lang="en-US" sz="1800">
                <a:effectLst/>
                <a:latin typeface="Calibri" panose="020F0502020204030204" pitchFamily="34" charset="0"/>
              </a:rPr>
              <a:t>19000 email subscribers between Air Quality news and MAERS</a:t>
            </a:r>
          </a:p>
          <a:p>
            <a:pPr marL="0" marR="0">
              <a:spcBef>
                <a:spcPts val="0"/>
              </a:spcBef>
              <a:spcAft>
                <a:spcPts val="0"/>
              </a:spcAft>
            </a:pPr>
            <a:r>
              <a:rPr lang="en-US" sz="1800">
                <a:effectLst/>
                <a:latin typeface="Calibri" panose="020F0502020204030204" pitchFamily="34" charset="0"/>
              </a:rPr>
              <a:t> </a:t>
            </a:r>
          </a:p>
          <a:p>
            <a:pPr marL="0" marR="0">
              <a:spcBef>
                <a:spcPts val="0"/>
              </a:spcBef>
              <a:spcAft>
                <a:spcPts val="0"/>
              </a:spcAft>
            </a:pPr>
            <a:r>
              <a:rPr lang="en-US" sz="1800">
                <a:effectLst/>
                <a:latin typeface="Calibri" panose="020F0502020204030204" pitchFamily="34" charset="0"/>
              </a:rPr>
              <a:t>We are proud to have so many accomplishments in a year that was challenging, as we transition to a hybrid workplace.  </a:t>
            </a:r>
          </a:p>
          <a:p>
            <a:endParaRPr lang="en-US">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2A9123-6492-4B81-B338-108C016EA6A0}"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86152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Promptly after the violation takes place or is discovered. A timely action sends a clear message to violators and have an better ability to respond and correct violation</a:t>
            </a:r>
          </a:p>
          <a:p>
            <a:endParaRPr lang="en-US" sz="1200" b="0" i="0" u="none" strike="noStrike" kern="1200" baseline="0" dirty="0">
              <a:solidFill>
                <a:schemeClr val="tx1"/>
              </a:solidFill>
              <a:latin typeface="+mn-lt"/>
              <a:ea typeface="+mn-ea"/>
              <a:cs typeface="+mn-cs"/>
            </a:endParaRPr>
          </a:p>
          <a:p>
            <a:r>
              <a:rPr lang="en-US" dirty="0"/>
              <a:t>Appropriate: violation’s affect on program integrity;</a:t>
            </a:r>
            <a:r>
              <a:rPr lang="en-US" baseline="0" dirty="0"/>
              <a:t> </a:t>
            </a:r>
            <a:r>
              <a:rPr lang="en-US" dirty="0"/>
              <a:t>commitments with</a:t>
            </a:r>
            <a:r>
              <a:rPr lang="en-US" baseline="0" dirty="0"/>
              <a:t> EPA</a:t>
            </a:r>
            <a:r>
              <a:rPr lang="en-US" dirty="0"/>
              <a:t>; the severity and duration of the violation; any public health risk or resource</a:t>
            </a:r>
          </a:p>
          <a:p>
            <a:r>
              <a:rPr lang="en-US" dirty="0"/>
              <a:t>damage caused by the violation; the compliance history of the violator; and the</a:t>
            </a:r>
            <a:r>
              <a:rPr lang="en-US" baseline="0" dirty="0"/>
              <a:t> </a:t>
            </a:r>
            <a:r>
              <a:rPr lang="en-US" dirty="0"/>
              <a:t>willfulness, negligence, and recalcitrance of the violator.</a:t>
            </a:r>
          </a:p>
          <a:p>
            <a:endParaRPr lang="en-US" dirty="0"/>
          </a:p>
          <a:p>
            <a:r>
              <a:rPr lang="en-US" dirty="0"/>
              <a:t>A consistent compliance and enforcement program provides the regulated community</a:t>
            </a:r>
            <a:r>
              <a:rPr lang="en-US" baseline="0" dirty="0"/>
              <a:t> </a:t>
            </a:r>
            <a:r>
              <a:rPr lang="en-US" dirty="0"/>
              <a:t>with the benefit of knowing what to expect from the DEQ when violations occur</a:t>
            </a:r>
            <a:r>
              <a:rPr lang="en-US"/>
              <a:t>. Aconsistent </a:t>
            </a:r>
            <a:r>
              <a:rPr lang="en-US" dirty="0"/>
              <a:t>approach also ensures a level playing field for all regulated entities. </a:t>
            </a:r>
          </a:p>
        </p:txBody>
      </p:sp>
      <p:sp>
        <p:nvSpPr>
          <p:cNvPr id="4" name="Slide Number Placeholder 3"/>
          <p:cNvSpPr>
            <a:spLocks noGrp="1"/>
          </p:cNvSpPr>
          <p:nvPr>
            <p:ph type="sldNum" sz="quarter" idx="10"/>
          </p:nvPr>
        </p:nvSpPr>
        <p:spPr/>
        <p:txBody>
          <a:bodyPr/>
          <a:lstStyle/>
          <a:p>
            <a:fld id="{7AB7434E-F27D-4912-869D-D1409B4873AD}" type="slidenum">
              <a:rPr lang="en-US" smtClean="0"/>
              <a:t>3</a:t>
            </a:fld>
            <a:endParaRPr lang="en-US"/>
          </a:p>
        </p:txBody>
      </p:sp>
    </p:spTree>
    <p:extLst>
      <p:ext uri="{BB962C8B-B14F-4D97-AF65-F5344CB8AC3E}">
        <p14:creationId xmlns:p14="http://schemas.microsoft.com/office/powerpoint/2010/main" val="304101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AA86B06-072F-430C-9EBD-D2B4C6C632CD}" type="slidenum">
              <a:rPr lang="en-US" smtClean="0"/>
              <a:t>4</a:t>
            </a:fld>
            <a:endParaRPr lang="en-US"/>
          </a:p>
        </p:txBody>
      </p:sp>
    </p:spTree>
    <p:extLst>
      <p:ext uri="{BB962C8B-B14F-4D97-AF65-F5344CB8AC3E}">
        <p14:creationId xmlns:p14="http://schemas.microsoft.com/office/powerpoint/2010/main" val="1272113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14388"/>
            <a:ext cx="5486400" cy="3086100"/>
          </a:xfrm>
        </p:spPr>
      </p:sp>
      <p:sp>
        <p:nvSpPr>
          <p:cNvPr id="3" name="Notes Placeholder 2"/>
          <p:cNvSpPr>
            <a:spLocks noGrp="1"/>
          </p:cNvSpPr>
          <p:nvPr>
            <p:ph type="body" idx="1"/>
          </p:nvPr>
        </p:nvSpPr>
        <p:spPr/>
        <p:txBody>
          <a:bodyPr/>
          <a:lstStyle/>
          <a:p>
            <a:pPr lvl="1"/>
            <a:r>
              <a:rPr lang="en-US" dirty="0"/>
              <a:t>Enforcement Unit strives to achieve the proposed settlement agreement in concept w/in </a:t>
            </a:r>
            <a:r>
              <a:rPr lang="en-US" b="1" dirty="0"/>
              <a:t>180 days </a:t>
            </a:r>
            <a:r>
              <a:rPr lang="en-US" dirty="0"/>
              <a:t>of referral</a:t>
            </a:r>
          </a:p>
          <a:p>
            <a:pPr lvl="1"/>
            <a:r>
              <a:rPr lang="en-US" dirty="0"/>
              <a:t>Enforcement Unit must notify AQD management team of inability to resolve by </a:t>
            </a:r>
            <a:r>
              <a:rPr lang="en-US" b="1" dirty="0"/>
              <a:t>day 180 </a:t>
            </a:r>
            <a:r>
              <a:rPr lang="en-US" dirty="0"/>
              <a:t>and seek an extension</a:t>
            </a:r>
          </a:p>
          <a:p>
            <a:endParaRPr lang="en-US" dirty="0"/>
          </a:p>
        </p:txBody>
      </p:sp>
      <p:sp>
        <p:nvSpPr>
          <p:cNvPr id="4" name="Slide Number Placeholder 3"/>
          <p:cNvSpPr>
            <a:spLocks noGrp="1"/>
          </p:cNvSpPr>
          <p:nvPr>
            <p:ph type="sldNum" sz="quarter" idx="5"/>
          </p:nvPr>
        </p:nvSpPr>
        <p:spPr/>
        <p:txBody>
          <a:bodyPr/>
          <a:lstStyle/>
          <a:p>
            <a:fld id="{7AA86B06-072F-430C-9EBD-D2B4C6C632CD}" type="slidenum">
              <a:rPr lang="en-US" smtClean="0"/>
              <a:t>5</a:t>
            </a:fld>
            <a:endParaRPr lang="en-US"/>
          </a:p>
        </p:txBody>
      </p:sp>
    </p:spTree>
    <p:extLst>
      <p:ext uri="{BB962C8B-B14F-4D97-AF65-F5344CB8AC3E}">
        <p14:creationId xmlns:p14="http://schemas.microsoft.com/office/powerpoint/2010/main" val="479875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defTabSz="917215">
              <a:defRPr>
                <a:solidFill>
                  <a:schemeClr val="tx1"/>
                </a:solidFill>
                <a:latin typeface="Arial" charset="0"/>
              </a:defRPr>
            </a:lvl1pPr>
            <a:lvl2pPr marL="757066" indent="-291179" defTabSz="917215">
              <a:defRPr>
                <a:solidFill>
                  <a:schemeClr val="tx1"/>
                </a:solidFill>
                <a:latin typeface="Arial" charset="0"/>
              </a:defRPr>
            </a:lvl2pPr>
            <a:lvl3pPr marL="1164717" indent="-232943" defTabSz="917215">
              <a:defRPr>
                <a:solidFill>
                  <a:schemeClr val="tx1"/>
                </a:solidFill>
                <a:latin typeface="Arial" charset="0"/>
              </a:defRPr>
            </a:lvl3pPr>
            <a:lvl4pPr marL="1630604" indent="-232943" defTabSz="917215">
              <a:defRPr>
                <a:solidFill>
                  <a:schemeClr val="tx1"/>
                </a:solidFill>
                <a:latin typeface="Arial" charset="0"/>
              </a:defRPr>
            </a:lvl4pPr>
            <a:lvl5pPr marL="2096491" indent="-232943" defTabSz="917215">
              <a:defRPr>
                <a:solidFill>
                  <a:schemeClr val="tx1"/>
                </a:solidFill>
                <a:latin typeface="Arial" charset="0"/>
              </a:defRPr>
            </a:lvl5pPr>
            <a:lvl6pPr marL="2562377" indent="-232943" defTabSz="917215" eaLnBrk="0" fontAlgn="base" hangingPunct="0">
              <a:spcBef>
                <a:spcPct val="0"/>
              </a:spcBef>
              <a:spcAft>
                <a:spcPct val="0"/>
              </a:spcAft>
              <a:defRPr>
                <a:solidFill>
                  <a:schemeClr val="tx1"/>
                </a:solidFill>
                <a:latin typeface="Arial" charset="0"/>
              </a:defRPr>
            </a:lvl6pPr>
            <a:lvl7pPr marL="3028264" indent="-232943" defTabSz="917215" eaLnBrk="0" fontAlgn="base" hangingPunct="0">
              <a:spcBef>
                <a:spcPct val="0"/>
              </a:spcBef>
              <a:spcAft>
                <a:spcPct val="0"/>
              </a:spcAft>
              <a:defRPr>
                <a:solidFill>
                  <a:schemeClr val="tx1"/>
                </a:solidFill>
                <a:latin typeface="Arial" charset="0"/>
              </a:defRPr>
            </a:lvl7pPr>
            <a:lvl8pPr marL="3494151" indent="-232943" defTabSz="917215" eaLnBrk="0" fontAlgn="base" hangingPunct="0">
              <a:spcBef>
                <a:spcPct val="0"/>
              </a:spcBef>
              <a:spcAft>
                <a:spcPct val="0"/>
              </a:spcAft>
              <a:defRPr>
                <a:solidFill>
                  <a:schemeClr val="tx1"/>
                </a:solidFill>
                <a:latin typeface="Arial" charset="0"/>
              </a:defRPr>
            </a:lvl8pPr>
            <a:lvl9pPr marL="3960038" indent="-232943" defTabSz="917215" eaLnBrk="0" fontAlgn="base" hangingPunct="0">
              <a:spcBef>
                <a:spcPct val="0"/>
              </a:spcBef>
              <a:spcAft>
                <a:spcPct val="0"/>
              </a:spcAft>
              <a:defRPr>
                <a:solidFill>
                  <a:schemeClr val="tx1"/>
                </a:solidFill>
                <a:latin typeface="Arial" charset="0"/>
              </a:defRPr>
            </a:lvl9pPr>
          </a:lstStyle>
          <a:p>
            <a:fld id="{74F1DEA3-7668-40F2-ADD1-6E21D6C3C458}" type="slidenum">
              <a:rPr lang="en-US" altLang="en-US" smtClean="0"/>
              <a:pPr/>
              <a:t>6</a:t>
            </a:fld>
            <a:endParaRPr lang="en-US" altLang="en-US"/>
          </a:p>
        </p:txBody>
      </p:sp>
      <p:sp>
        <p:nvSpPr>
          <p:cNvPr id="26627" name="Rectangle 2"/>
          <p:cNvSpPr>
            <a:spLocks noGrp="1" noRot="1" noChangeAspect="1" noChangeArrowheads="1" noTextEdit="1"/>
          </p:cNvSpPr>
          <p:nvPr>
            <p:ph type="sldImg"/>
          </p:nvPr>
        </p:nvSpPr>
        <p:spPr>
          <a:xfrm>
            <a:off x="1127125" y="685800"/>
            <a:ext cx="4719638" cy="2655888"/>
          </a:xfrm>
          <a:ln/>
        </p:spPr>
      </p:sp>
      <p:sp>
        <p:nvSpPr>
          <p:cNvPr id="26628" name="Rectangle 3"/>
          <p:cNvSpPr>
            <a:spLocks noGrp="1" noChangeArrowheads="1"/>
          </p:cNvSpPr>
          <p:nvPr>
            <p:ph type="body" idx="1"/>
          </p:nvPr>
        </p:nvSpPr>
        <p:spPr>
          <a:noFill/>
        </p:spPr>
        <p:txBody>
          <a:bodyPr/>
          <a:lstStyle/>
          <a:p>
            <a:pPr eaLnBrk="1" hangingPunct="1">
              <a:lnSpc>
                <a:spcPct val="90000"/>
              </a:lnSpc>
            </a:pPr>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that there may be state rules only EGLE can enforce and federal rules that only EPA can enforce </a:t>
            </a:r>
          </a:p>
        </p:txBody>
      </p:sp>
      <p:sp>
        <p:nvSpPr>
          <p:cNvPr id="4" name="Slide Number Placeholder 3"/>
          <p:cNvSpPr>
            <a:spLocks noGrp="1"/>
          </p:cNvSpPr>
          <p:nvPr>
            <p:ph type="sldNum" sz="quarter" idx="5"/>
          </p:nvPr>
        </p:nvSpPr>
        <p:spPr/>
        <p:txBody>
          <a:bodyPr/>
          <a:lstStyle/>
          <a:p>
            <a:fld id="{7AA86B06-072F-430C-9EBD-D2B4C6C632CD}" type="slidenum">
              <a:rPr lang="en-US" smtClean="0"/>
              <a:t>7</a:t>
            </a:fld>
            <a:endParaRPr lang="en-US"/>
          </a:p>
        </p:txBody>
      </p:sp>
    </p:spTree>
    <p:extLst>
      <p:ext uri="{BB962C8B-B14F-4D97-AF65-F5344CB8AC3E}">
        <p14:creationId xmlns:p14="http://schemas.microsoft.com/office/powerpoint/2010/main" val="17957525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A86B06-072F-430C-9EBD-D2B4C6C632CD}" type="slidenum">
              <a:rPr lang="en-US" smtClean="0"/>
              <a:t>8</a:t>
            </a:fld>
            <a:endParaRPr lang="en-US"/>
          </a:p>
        </p:txBody>
      </p:sp>
    </p:spTree>
    <p:extLst>
      <p:ext uri="{BB962C8B-B14F-4D97-AF65-F5344CB8AC3E}">
        <p14:creationId xmlns:p14="http://schemas.microsoft.com/office/powerpoint/2010/main" val="3561047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800" dirty="0">
                <a:solidFill>
                  <a:srgbClr val="000000"/>
                </a:solidFill>
                <a:effectLst/>
                <a:latin typeface="Calibri" panose="020F0502020204030204" pitchFamily="34" charset="0"/>
              </a:rPr>
              <a:t>Escalated enforcement is the legal process which we use to resolve violations that were cited and sent to enforcement</a:t>
            </a:r>
          </a:p>
          <a:p>
            <a:pPr marL="628650" lvl="1" indent="-171450">
              <a:buFont typeface="Arial" panose="020B0604020202020204" pitchFamily="34" charset="0"/>
              <a:buChar char="•"/>
            </a:pPr>
            <a:r>
              <a:rPr lang="en-US" b="0" dirty="0">
                <a:solidFill>
                  <a:srgbClr val="000000"/>
                </a:solidFill>
                <a:effectLst/>
                <a:latin typeface="Calibri" panose="020F0502020204030204" pitchFamily="34" charset="0"/>
              </a:rPr>
              <a:t>Resolve through </a:t>
            </a:r>
            <a:r>
              <a:rPr lang="en-US" b="1" dirty="0">
                <a:solidFill>
                  <a:srgbClr val="000000"/>
                </a:solidFill>
                <a:effectLst/>
                <a:latin typeface="Calibri" panose="020F0502020204030204" pitchFamily="34" charset="0"/>
              </a:rPr>
              <a:t>administrative consent order</a:t>
            </a:r>
            <a:endParaRPr lang="en-US" b="1" dirty="0"/>
          </a:p>
          <a:p>
            <a:pPr marL="171450" indent="-171450">
              <a:buFont typeface="Arial" panose="020B0604020202020204" pitchFamily="34" charset="0"/>
              <a:buChar char="•"/>
            </a:pPr>
            <a:r>
              <a:rPr lang="en-US" b="0" dirty="0"/>
              <a:t>ACO is an administrative settlement – legally required to offer this to a company in enforcement before we consider </a:t>
            </a:r>
            <a:r>
              <a:rPr lang="en-US" b="1" dirty="0"/>
              <a:t>DAG or EPA</a:t>
            </a:r>
          </a:p>
          <a:p>
            <a:pPr marL="171450" indent="-171450">
              <a:buFont typeface="Arial" panose="020B0604020202020204" pitchFamily="34" charset="0"/>
              <a:buChar char="•"/>
            </a:pPr>
            <a:r>
              <a:rPr lang="en-US" b="0" dirty="0"/>
              <a:t>Contains </a:t>
            </a:r>
            <a:r>
              <a:rPr lang="en-US" b="1" dirty="0"/>
              <a:t>compliance program, fine, stips</a:t>
            </a:r>
          </a:p>
          <a:p>
            <a:pPr marL="171450" indent="-171450">
              <a:buFont typeface="Arial" panose="020B0604020202020204" pitchFamily="34" charset="0"/>
              <a:buChar char="•"/>
            </a:pPr>
            <a:r>
              <a:rPr lang="en-US" b="0" dirty="0"/>
              <a:t>90% of violations in enforcement resolved through ACO</a:t>
            </a:r>
          </a:p>
        </p:txBody>
      </p:sp>
      <p:sp>
        <p:nvSpPr>
          <p:cNvPr id="4" name="Slide Number Placeholder 3"/>
          <p:cNvSpPr>
            <a:spLocks noGrp="1"/>
          </p:cNvSpPr>
          <p:nvPr>
            <p:ph type="sldNum" sz="quarter" idx="10"/>
          </p:nvPr>
        </p:nvSpPr>
        <p:spPr/>
        <p:txBody>
          <a:bodyPr/>
          <a:lstStyle/>
          <a:p>
            <a:fld id="{4A813D56-CA8D-4770-A6E6-04CEFB3CCDE7}" type="slidenum">
              <a:rPr lang="en-US" smtClean="0"/>
              <a:t>9</a:t>
            </a:fld>
            <a:endParaRPr lang="en-US"/>
          </a:p>
        </p:txBody>
      </p:sp>
    </p:spTree>
    <p:extLst>
      <p:ext uri="{BB962C8B-B14F-4D97-AF65-F5344CB8AC3E}">
        <p14:creationId xmlns:p14="http://schemas.microsoft.com/office/powerpoint/2010/main" val="23328463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223604"/>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1640454"/>
            <a:ext cx="10058400" cy="2684657"/>
          </a:xfrm>
        </p:spPr>
        <p:txBody>
          <a:bodyPr anchor="b">
            <a:normAutofit/>
          </a:bodyPr>
          <a:lstStyle>
            <a:lvl1pPr algn="l">
              <a:lnSpc>
                <a:spcPct val="85000"/>
              </a:lnSpc>
              <a:defRPr sz="78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646888"/>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0688DAEE-A2BC-417A-B52D-69A909E103B0}" type="datetimeFigureOut">
              <a:rPr lang="en-US" smtClean="0"/>
              <a:t>4/25/2023</a:t>
            </a:fld>
            <a:endParaRPr lang="en-US"/>
          </a:p>
        </p:txBody>
      </p:sp>
      <p:cxnSp>
        <p:nvCxnSpPr>
          <p:cNvPr id="9" name="Straight Connector 8"/>
          <p:cNvCxnSpPr/>
          <p:nvPr/>
        </p:nvCxnSpPr>
        <p:spPr>
          <a:xfrm>
            <a:off x="1207658" y="432238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3" name="Picture 12" descr="Michigan Department of Environment, Great Lakes, and Energy (EGLE) logo">
            <a:extLst>
              <a:ext uri="{FF2B5EF4-FFF2-40B4-BE49-F238E27FC236}">
                <a16:creationId xmlns:a16="http://schemas.microsoft.com/office/drawing/2014/main" id="{0500292F-B67E-4852-9337-92052DFE0F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80" y="0"/>
            <a:ext cx="11509879" cy="1719995"/>
          </a:xfrm>
          <a:prstGeom prst="rect">
            <a:avLst/>
          </a:prstGeom>
        </p:spPr>
      </p:pic>
    </p:spTree>
    <p:extLst>
      <p:ext uri="{BB962C8B-B14F-4D97-AF65-F5344CB8AC3E}">
        <p14:creationId xmlns:p14="http://schemas.microsoft.com/office/powerpoint/2010/main" val="55903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3175" y="3493009"/>
            <a:ext cx="12188825" cy="3359072"/>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1252" y="3429000"/>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6899" y="4451118"/>
            <a:ext cx="10113645" cy="822960"/>
          </a:xfrm>
        </p:spPr>
        <p:txBody>
          <a:bodyPr lIns="91440" tIns="0" rIns="91440" bIns="0" anchor="b">
            <a:noAutofit/>
          </a:bodyPr>
          <a:lstStyle>
            <a:lvl1pPr algn="ctr">
              <a:defRPr sz="3600" b="0">
                <a:solidFill>
                  <a:srgbClr val="FFFFFF"/>
                </a:solidFill>
              </a:defRPr>
            </a:lvl1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2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57487" y="6382829"/>
            <a:ext cx="1312025" cy="365125"/>
          </a:xfrm>
        </p:spPr>
        <p:txBody>
          <a:bodyPr/>
          <a:lstStyle>
            <a:lvl1pPr algn="l">
              <a:defRPr/>
            </a:lvl1pPr>
          </a:lstStyle>
          <a:p>
            <a:fld id="{84B984CB-F8FA-4C02-93D1-1773018EC5FE}" type="slidenum">
              <a:rPr lang="en-US" smtClean="0"/>
              <a:pPr/>
              <a:t>‹#›</a:t>
            </a:fld>
            <a:endParaRPr lang="en-US"/>
          </a:p>
        </p:txBody>
      </p:sp>
      <p:pic>
        <p:nvPicPr>
          <p:cNvPr id="11" name="Picture Placeholder 7" descr="Michigan Department of Environment, Great Lakes, and Energy (EGLE) white logo ">
            <a:extLst>
              <a:ext uri="{FF2B5EF4-FFF2-40B4-BE49-F238E27FC236}">
                <a16:creationId xmlns:a16="http://schemas.microsoft.com/office/drawing/2014/main" id="{66C3FEE3-CD7B-41D8-870B-F587209260BA}"/>
              </a:ext>
            </a:extLst>
          </p:cNvPr>
          <p:cNvPicPr>
            <a:picLocks noChangeAspect="1"/>
          </p:cNvPicPr>
          <p:nvPr userDrawn="1"/>
        </p:nvPicPr>
        <p:blipFill>
          <a:blip r:embed="rId2">
            <a:clrChange>
              <a:clrFrom>
                <a:srgbClr val="000000">
                  <a:alpha val="0"/>
                </a:srgbClr>
              </a:clrFrom>
              <a:clrTo>
                <a:srgbClr val="000000">
                  <a:alpha val="0"/>
                </a:srgbClr>
              </a:clrTo>
            </a:clrChange>
            <a:extLst>
              <a:ext uri="{28A0092B-C50C-407E-A947-70E740481C1C}">
                <a14:useLocalDpi xmlns:a14="http://schemas.microsoft.com/office/drawing/2010/main" val="0"/>
              </a:ext>
            </a:extLst>
          </a:blip>
          <a:stretch>
            <a:fillRect/>
          </a:stretch>
        </p:blipFill>
        <p:spPr>
          <a:xfrm>
            <a:off x="2758965" y="213415"/>
            <a:ext cx="6674069" cy="3339318"/>
          </a:xfrm>
          <a:prstGeom prst="rect">
            <a:avLst/>
          </a:prstGeom>
          <a:noFill/>
        </p:spPr>
      </p:pic>
    </p:spTree>
    <p:extLst>
      <p:ext uri="{BB962C8B-B14F-4D97-AF65-F5344CB8AC3E}">
        <p14:creationId xmlns:p14="http://schemas.microsoft.com/office/powerpoint/2010/main" val="2703472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5588000" cy="1143000"/>
          </a:xfrm>
        </p:spPr>
        <p:txBody>
          <a:bodyPr/>
          <a:lstStyle/>
          <a:p>
            <a:r>
              <a:rPr lang="en-US"/>
              <a:t>Click to edit Master title style</a:t>
            </a:r>
          </a:p>
        </p:txBody>
      </p:sp>
      <p:sp>
        <p:nvSpPr>
          <p:cNvPr id="3" name="Rectangle 2">
            <a:extLst>
              <a:ext uri="{FF2B5EF4-FFF2-40B4-BE49-F238E27FC236}">
                <a16:creationId xmlns:a16="http://schemas.microsoft.com/office/drawing/2014/main" id="{E2F689EA-584F-4AC3-BB6E-09E85689A6AC}"/>
              </a:ext>
              <a:ext uri="{C183D7F6-B498-43B3-948B-1728B52AA6E4}">
                <adec:decorative xmlns:adec="http://schemas.microsoft.com/office/drawing/2017/decorative" val="1"/>
              </a:ext>
            </a:extLst>
          </p:cNvPr>
          <p:cNvSpPr/>
          <p:nvPr userDrawn="1"/>
        </p:nvSpPr>
        <p:spPr>
          <a:xfrm>
            <a:off x="6477000" y="0"/>
            <a:ext cx="5715000" cy="6019800"/>
          </a:xfrm>
          <a:prstGeom prst="rect">
            <a:avLst/>
          </a:prstGeom>
          <a:solidFill>
            <a:srgbClr val="4E7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5">
            <a:extLst>
              <a:ext uri="{FF2B5EF4-FFF2-40B4-BE49-F238E27FC236}">
                <a16:creationId xmlns:a16="http://schemas.microsoft.com/office/drawing/2014/main" id="{4BF88D96-764F-4BE7-9A36-4D42AD3E0669}"/>
              </a:ext>
            </a:extLst>
          </p:cNvPr>
          <p:cNvSpPr>
            <a:spLocks noGrp="1"/>
          </p:cNvSpPr>
          <p:nvPr>
            <p:ph sz="quarter" idx="4"/>
          </p:nvPr>
        </p:nvSpPr>
        <p:spPr>
          <a:xfrm>
            <a:off x="6781801" y="1072356"/>
            <a:ext cx="5257800" cy="3951288"/>
          </a:xfrm>
        </p:spPr>
        <p:txBody>
          <a:bodyPr/>
          <a:lstStyle>
            <a:lvl1pPr>
              <a:buClr>
                <a:schemeClr val="bg1"/>
              </a:buClr>
              <a:buFont typeface="Arial" panose="020B0604020202020204" pitchFamily="34" charset="0"/>
              <a:buChar char="•"/>
              <a:defRPr sz="2400">
                <a:solidFill>
                  <a:schemeClr val="bg1"/>
                </a:solidFill>
              </a:defRPr>
            </a:lvl1pPr>
            <a:lvl2pPr>
              <a:buClr>
                <a:schemeClr val="bg1"/>
              </a:buClr>
              <a:buFont typeface="Calibri" panose="020F0502020204030204" pitchFamily="34" charset="0"/>
              <a:buChar char="–"/>
              <a:defRPr sz="2000">
                <a:solidFill>
                  <a:schemeClr val="bg1"/>
                </a:solidFill>
              </a:defRPr>
            </a:lvl2pPr>
            <a:lvl3pPr>
              <a:buClr>
                <a:schemeClr val="bg1"/>
              </a:buClr>
              <a:buFont typeface="Courier New" panose="02070309020205020404" pitchFamily="49" charset="0"/>
              <a:buChar char="o"/>
              <a:defRPr sz="1800">
                <a:solidFill>
                  <a:schemeClr val="bg1"/>
                </a:solidFill>
              </a:defRPr>
            </a:lvl3pPr>
            <a:lvl4pPr>
              <a:buClr>
                <a:schemeClr val="bg1"/>
              </a:buClr>
              <a:buFont typeface="Wingdings" panose="05000000000000000000" pitchFamily="2" charset="2"/>
              <a:buChar char="§"/>
              <a:defRPr sz="1600">
                <a:solidFill>
                  <a:schemeClr val="bg1"/>
                </a:solidFill>
              </a:defRPr>
            </a:lvl4pPr>
            <a:lvl5pPr>
              <a:buClr>
                <a:schemeClr val="bg1"/>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33992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2167" y="228601"/>
            <a:ext cx="11347451" cy="1325563"/>
          </a:xfrm>
        </p:spPr>
        <p:txBody>
          <a:bodyPr/>
          <a:lstStyle/>
          <a:p>
            <a:r>
              <a:rPr lang="en-US"/>
              <a:t>Click to edit Master title style</a:t>
            </a:r>
          </a:p>
        </p:txBody>
      </p:sp>
      <p:sp>
        <p:nvSpPr>
          <p:cNvPr id="3" name="Text Placeholder 2"/>
          <p:cNvSpPr>
            <a:spLocks noGrp="1"/>
          </p:cNvSpPr>
          <p:nvPr>
            <p:ph type="body" sz="half" idx="1"/>
          </p:nvPr>
        </p:nvSpPr>
        <p:spPr>
          <a:xfrm>
            <a:off x="402168"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676401"/>
            <a:ext cx="5592233" cy="4422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0ACBF5F-C4C1-4956-B61B-554EDE5DDBFE}" type="slidenum">
              <a:rPr lang="en-US"/>
              <a:pPr>
                <a:defRPr/>
              </a:pPr>
              <a:t>‹#›</a:t>
            </a:fld>
            <a:endParaRPr lang="en-US"/>
          </a:p>
        </p:txBody>
      </p:sp>
    </p:spTree>
    <p:extLst>
      <p:ext uri="{BB962C8B-B14F-4D97-AF65-F5344CB8AC3E}">
        <p14:creationId xmlns:p14="http://schemas.microsoft.com/office/powerpoint/2010/main" val="113742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1447800"/>
            <a:ext cx="5588000" cy="1143000"/>
          </a:xfrm>
        </p:spPr>
        <p:txBody>
          <a:bodyPr/>
          <a:lstStyle/>
          <a:p>
            <a:r>
              <a:rPr lang="en-US"/>
              <a:t>Click to edit Master title style</a:t>
            </a:r>
          </a:p>
        </p:txBody>
      </p:sp>
      <p:sp>
        <p:nvSpPr>
          <p:cNvPr id="3" name="Rectangle 2">
            <a:extLst>
              <a:ext uri="{FF2B5EF4-FFF2-40B4-BE49-F238E27FC236}">
                <a16:creationId xmlns:a16="http://schemas.microsoft.com/office/drawing/2014/main" id="{E2F689EA-584F-4AC3-BB6E-09E85689A6AC}"/>
              </a:ext>
              <a:ext uri="{C183D7F6-B498-43B3-948B-1728B52AA6E4}">
                <adec:decorative xmlns:adec="http://schemas.microsoft.com/office/drawing/2017/decorative" val="1"/>
              </a:ext>
            </a:extLst>
          </p:cNvPr>
          <p:cNvSpPr/>
          <p:nvPr userDrawn="1"/>
        </p:nvSpPr>
        <p:spPr>
          <a:xfrm>
            <a:off x="6477000" y="0"/>
            <a:ext cx="5715000" cy="6019800"/>
          </a:xfrm>
          <a:prstGeom prst="rect">
            <a:avLst/>
          </a:prstGeom>
          <a:solidFill>
            <a:srgbClr val="4E7D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Content Placeholder 5">
            <a:extLst>
              <a:ext uri="{FF2B5EF4-FFF2-40B4-BE49-F238E27FC236}">
                <a16:creationId xmlns:a16="http://schemas.microsoft.com/office/drawing/2014/main" id="{4BF88D96-764F-4BE7-9A36-4D42AD3E0669}"/>
              </a:ext>
            </a:extLst>
          </p:cNvPr>
          <p:cNvSpPr>
            <a:spLocks noGrp="1"/>
          </p:cNvSpPr>
          <p:nvPr>
            <p:ph sz="quarter" idx="4"/>
          </p:nvPr>
        </p:nvSpPr>
        <p:spPr>
          <a:xfrm>
            <a:off x="6781801" y="1072356"/>
            <a:ext cx="5257800" cy="3951288"/>
          </a:xfrm>
        </p:spPr>
        <p:txBody>
          <a:bodyPr/>
          <a:lstStyle>
            <a:lvl1pPr>
              <a:buClr>
                <a:schemeClr val="bg1"/>
              </a:buClr>
              <a:buFont typeface="Arial" panose="020B0604020202020204" pitchFamily="34" charset="0"/>
              <a:buChar char="•"/>
              <a:defRPr sz="2400">
                <a:solidFill>
                  <a:schemeClr val="bg1"/>
                </a:solidFill>
              </a:defRPr>
            </a:lvl1pPr>
            <a:lvl2pPr>
              <a:buClr>
                <a:schemeClr val="bg1"/>
              </a:buClr>
              <a:buFont typeface="Calibri" panose="020F0502020204030204" pitchFamily="34" charset="0"/>
              <a:buChar char="–"/>
              <a:defRPr sz="2000">
                <a:solidFill>
                  <a:schemeClr val="bg1"/>
                </a:solidFill>
              </a:defRPr>
            </a:lvl2pPr>
            <a:lvl3pPr>
              <a:buClr>
                <a:schemeClr val="bg1"/>
              </a:buClr>
              <a:buFont typeface="Courier New" panose="02070309020205020404" pitchFamily="49" charset="0"/>
              <a:buChar char="o"/>
              <a:defRPr sz="1800">
                <a:solidFill>
                  <a:schemeClr val="bg1"/>
                </a:solidFill>
              </a:defRPr>
            </a:lvl3pPr>
            <a:lvl4pPr>
              <a:buClr>
                <a:schemeClr val="bg1"/>
              </a:buClr>
              <a:buFont typeface="Wingdings" panose="05000000000000000000" pitchFamily="2" charset="2"/>
              <a:buChar char="§"/>
              <a:defRPr sz="1600">
                <a:solidFill>
                  <a:schemeClr val="bg1"/>
                </a:solidFill>
              </a:defRPr>
            </a:lvl4pPr>
            <a:lvl5pPr>
              <a:buClr>
                <a:schemeClr val="bg1"/>
              </a:buClr>
              <a:buFont typeface="Arial" panose="020B0604020202020204" pitchFamily="34" charset="0"/>
              <a:buChar char="•"/>
              <a:defRPr sz="1600">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08272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688DAEE-A2BC-417A-B52D-69A909E103B0}" type="datetimeFigureOut">
              <a:rPr lang="en-US" smtClean="0"/>
              <a:t>4/25/2023</a:t>
            </a:fld>
            <a:endParaRPr lang="en-US"/>
          </a:p>
        </p:txBody>
      </p:sp>
      <p:sp>
        <p:nvSpPr>
          <p:cNvPr id="6" name="Slide Number Placeholder 5"/>
          <p:cNvSpPr>
            <a:spLocks noGrp="1"/>
          </p:cNvSpPr>
          <p:nvPr>
            <p:ph type="sldNum" sz="quarter" idx="12"/>
          </p:nvPr>
        </p:nvSpPr>
        <p:spPr/>
        <p:txBody>
          <a:bodyPr/>
          <a:lstStyle/>
          <a:p>
            <a:fld id="{84B984CB-F8FA-4C02-93D1-1773018EC5FE}" type="slidenum">
              <a:rPr lang="en-US" smtClean="0"/>
              <a:t>‹#›</a:t>
            </a:fld>
            <a:endParaRPr lang="en-US"/>
          </a:p>
        </p:txBody>
      </p:sp>
    </p:spTree>
    <p:extLst>
      <p:ext uri="{BB962C8B-B14F-4D97-AF65-F5344CB8AC3E}">
        <p14:creationId xmlns:p14="http://schemas.microsoft.com/office/powerpoint/2010/main" val="545268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0" y="6051587"/>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688DAEE-A2BC-417A-B52D-69A909E103B0}" type="datetimeFigureOut">
              <a:rPr lang="en-US" smtClean="0"/>
              <a:t>4/25/2023</a:t>
            </a:fld>
            <a:endParaRPr lang="en-US"/>
          </a:p>
        </p:txBody>
      </p:sp>
      <p:sp>
        <p:nvSpPr>
          <p:cNvPr id="6" name="Slide Number Placeholder 5"/>
          <p:cNvSpPr>
            <a:spLocks noGrp="1"/>
          </p:cNvSpPr>
          <p:nvPr>
            <p:ph type="sldNum" sz="quarter" idx="12"/>
          </p:nvPr>
        </p:nvSpPr>
        <p:spPr>
          <a:xfrm>
            <a:off x="10499667" y="6388834"/>
            <a:ext cx="1312025" cy="365125"/>
          </a:xfrm>
        </p:spPr>
        <p:txBody>
          <a:bodyPr/>
          <a:lstStyle/>
          <a:p>
            <a:fld id="{84B984CB-F8FA-4C02-93D1-1773018EC5F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descr="Michigan Department of Environment, Great Lakes, and Energy (EGLE) white logo mark">
            <a:extLst>
              <a:ext uri="{FF2B5EF4-FFF2-40B4-BE49-F238E27FC236}">
                <a16:creationId xmlns:a16="http://schemas.microsoft.com/office/drawing/2014/main" id="{5A019675-DD1F-43FF-AA18-2F0394529D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9900" y="6121918"/>
            <a:ext cx="1465281" cy="665357"/>
          </a:xfrm>
          <a:prstGeom prst="rect">
            <a:avLst/>
          </a:prstGeom>
        </p:spPr>
      </p:pic>
    </p:spTree>
    <p:extLst>
      <p:ext uri="{BB962C8B-B14F-4D97-AF65-F5344CB8AC3E}">
        <p14:creationId xmlns:p14="http://schemas.microsoft.com/office/powerpoint/2010/main" val="1837959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688DAEE-A2BC-417A-B52D-69A909E103B0}" type="datetimeFigureOut">
              <a:rPr lang="en-US" smtClean="0"/>
              <a:t>4/25/2023</a:t>
            </a:fld>
            <a:endParaRPr lang="en-US"/>
          </a:p>
        </p:txBody>
      </p:sp>
      <p:sp>
        <p:nvSpPr>
          <p:cNvPr id="7" name="Slide Number Placeholder 6"/>
          <p:cNvSpPr>
            <a:spLocks noGrp="1"/>
          </p:cNvSpPr>
          <p:nvPr>
            <p:ph type="sldNum" sz="quarter" idx="12"/>
          </p:nvPr>
        </p:nvSpPr>
        <p:spPr/>
        <p:txBody>
          <a:bodyPr/>
          <a:lstStyle/>
          <a:p>
            <a:fld id="{84B984CB-F8FA-4C02-93D1-1773018EC5FE}" type="slidenum">
              <a:rPr lang="en-US" smtClean="0"/>
              <a:t>‹#›</a:t>
            </a:fld>
            <a:endParaRPr lang="en-US"/>
          </a:p>
        </p:txBody>
      </p:sp>
    </p:spTree>
    <p:extLst>
      <p:ext uri="{BB962C8B-B14F-4D97-AF65-F5344CB8AC3E}">
        <p14:creationId xmlns:p14="http://schemas.microsoft.com/office/powerpoint/2010/main" val="330805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688DAEE-A2BC-417A-B52D-69A909E103B0}" type="datetimeFigureOut">
              <a:rPr lang="en-US" smtClean="0"/>
              <a:t>4/25/2023</a:t>
            </a:fld>
            <a:endParaRPr lang="en-US"/>
          </a:p>
        </p:txBody>
      </p:sp>
      <p:sp>
        <p:nvSpPr>
          <p:cNvPr id="9" name="Slide Number Placeholder 8"/>
          <p:cNvSpPr>
            <a:spLocks noGrp="1"/>
          </p:cNvSpPr>
          <p:nvPr>
            <p:ph type="sldNum" sz="quarter" idx="12"/>
          </p:nvPr>
        </p:nvSpPr>
        <p:spPr/>
        <p:txBody>
          <a:bodyPr/>
          <a:lstStyle/>
          <a:p>
            <a:fld id="{84B984CB-F8FA-4C02-93D1-1773018EC5FE}" type="slidenum">
              <a:rPr lang="en-US" smtClean="0"/>
              <a:t>‹#›</a:t>
            </a:fld>
            <a:endParaRPr lang="en-US"/>
          </a:p>
        </p:txBody>
      </p:sp>
    </p:spTree>
    <p:extLst>
      <p:ext uri="{BB962C8B-B14F-4D97-AF65-F5344CB8AC3E}">
        <p14:creationId xmlns:p14="http://schemas.microsoft.com/office/powerpoint/2010/main" val="33387907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688DAEE-A2BC-417A-B52D-69A909E103B0}" type="datetimeFigureOut">
              <a:rPr lang="en-US" smtClean="0"/>
              <a:t>4/25/2023</a:t>
            </a:fld>
            <a:endParaRPr lang="en-US"/>
          </a:p>
        </p:txBody>
      </p:sp>
      <p:sp>
        <p:nvSpPr>
          <p:cNvPr id="5" name="Slide Number Placeholder 4"/>
          <p:cNvSpPr>
            <a:spLocks noGrp="1"/>
          </p:cNvSpPr>
          <p:nvPr>
            <p:ph type="sldNum" sz="quarter" idx="12"/>
          </p:nvPr>
        </p:nvSpPr>
        <p:spPr/>
        <p:txBody>
          <a:bodyPr/>
          <a:lstStyle/>
          <a:p>
            <a:fld id="{84B984CB-F8FA-4C02-93D1-1773018EC5FE}" type="slidenum">
              <a:rPr lang="en-US" smtClean="0"/>
              <a:t>‹#›</a:t>
            </a:fld>
            <a:endParaRPr lang="en-US"/>
          </a:p>
        </p:txBody>
      </p:sp>
    </p:spTree>
    <p:extLst>
      <p:ext uri="{BB962C8B-B14F-4D97-AF65-F5344CB8AC3E}">
        <p14:creationId xmlns:p14="http://schemas.microsoft.com/office/powerpoint/2010/main" val="845019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a:extLst>
              <a:ext uri="{C183D7F6-B498-43B3-948B-1728B52AA6E4}">
                <adec:decorative xmlns:adec="http://schemas.microsoft.com/office/drawing/2017/decorative" val="1"/>
              </a:ext>
            </a:extLst>
          </p:cNvPr>
          <p:cNvSpPr/>
          <p:nvPr/>
        </p:nvSpPr>
        <p:spPr>
          <a:xfrm>
            <a:off x="3175" y="5966454"/>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0688DAEE-A2BC-417A-B52D-69A909E103B0}" type="datetimeFigureOut">
              <a:rPr lang="en-US" smtClean="0"/>
              <a:t>4/25/2023</a:t>
            </a:fld>
            <a:endParaRPr lang="en-US"/>
          </a:p>
        </p:txBody>
      </p:sp>
      <p:sp>
        <p:nvSpPr>
          <p:cNvPr id="9" name="Slide Number Placeholder 8"/>
          <p:cNvSpPr>
            <a:spLocks noGrp="1"/>
          </p:cNvSpPr>
          <p:nvPr>
            <p:ph type="sldNum" sz="quarter" idx="12"/>
          </p:nvPr>
        </p:nvSpPr>
        <p:spPr/>
        <p:txBody>
          <a:bodyPr/>
          <a:lstStyle/>
          <a:p>
            <a:fld id="{84B984CB-F8FA-4C02-93D1-1773018EC5FE}" type="slidenum">
              <a:rPr lang="en-US" smtClean="0"/>
              <a:t>‹#›</a:t>
            </a:fld>
            <a:endParaRPr lang="en-US"/>
          </a:p>
        </p:txBody>
      </p:sp>
      <p:pic>
        <p:nvPicPr>
          <p:cNvPr id="10" name="Picture 9" descr="A close up of a sign&#10;&#10;Description automatically generated">
            <a:extLst>
              <a:ext uri="{FF2B5EF4-FFF2-40B4-BE49-F238E27FC236}">
                <a16:creationId xmlns:a16="http://schemas.microsoft.com/office/drawing/2014/main" id="{8796DD1F-864A-4210-AB3C-5748FF2F4D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79306" y="6072269"/>
            <a:ext cx="1594459" cy="724015"/>
          </a:xfrm>
          <a:prstGeom prst="rect">
            <a:avLst/>
          </a:prstGeom>
        </p:spPr>
      </p:pic>
    </p:spTree>
    <p:extLst>
      <p:ext uri="{BB962C8B-B14F-4D97-AF65-F5344CB8AC3E}">
        <p14:creationId xmlns:p14="http://schemas.microsoft.com/office/powerpoint/2010/main" val="2344740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16" y="0"/>
            <a:ext cx="4050791" cy="6858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4040071" y="0"/>
            <a:ext cx="64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0688DAEE-A2BC-417A-B52D-69A909E103B0}" type="datetimeFigureOut">
              <a:rPr lang="en-US" smtClean="0"/>
              <a:t>4/25/2023</a:t>
            </a:fld>
            <a:endParaRPr lang="en-US"/>
          </a:p>
        </p:txBody>
      </p:sp>
      <p:pic>
        <p:nvPicPr>
          <p:cNvPr id="10" name="Picture 9" descr="Michigan Department of Environment, Great Lakes, and Energy (EGLE) white logo mark">
            <a:extLst>
              <a:ext uri="{FF2B5EF4-FFF2-40B4-BE49-F238E27FC236}">
                <a16:creationId xmlns:a16="http://schemas.microsoft.com/office/drawing/2014/main" id="{1DFD0AB1-6242-4850-BEDD-27EC3FB73C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8258" y="6230302"/>
            <a:ext cx="1373742" cy="623791"/>
          </a:xfrm>
          <a:prstGeom prst="rect">
            <a:avLst/>
          </a:prstGeom>
        </p:spPr>
      </p:pic>
    </p:spTree>
    <p:extLst>
      <p:ext uri="{BB962C8B-B14F-4D97-AF65-F5344CB8AC3E}">
        <p14:creationId xmlns:p14="http://schemas.microsoft.com/office/powerpoint/2010/main" val="338808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8" name="Rectangle 7">
            <a:extLst>
              <a:ext uri="{C183D7F6-B498-43B3-948B-1728B52AA6E4}">
                <adec:decorative xmlns:adec="http://schemas.microsoft.com/office/drawing/2017/decorative" val="1"/>
              </a:ext>
            </a:extLst>
          </p:cNvPr>
          <p:cNvSpPr/>
          <p:nvPr/>
        </p:nvSpPr>
        <p:spPr>
          <a:xfrm>
            <a:off x="15" y="4979084"/>
            <a:ext cx="12188825" cy="1905000"/>
          </a:xfrm>
          <a:prstGeom prst="rect">
            <a:avLst/>
          </a:prstGeom>
          <a:solidFill>
            <a:schemeClr val="tx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C183D7F6-B498-43B3-948B-1728B52AA6E4}">
                <adec:decorative xmlns:adec="http://schemas.microsoft.com/office/drawing/2017/decorative" val="1"/>
              </a:ext>
            </a:extLst>
          </p:cNvPr>
          <p:cNvSpPr/>
          <p:nvPr/>
        </p:nvSpPr>
        <p:spPr>
          <a:xfrm>
            <a:off x="15" y="4915076"/>
            <a:ext cx="12188825" cy="640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a:xfrm>
            <a:off x="157487" y="6382829"/>
            <a:ext cx="1312025" cy="365125"/>
          </a:xfrm>
        </p:spPr>
        <p:txBody>
          <a:bodyPr/>
          <a:lstStyle>
            <a:lvl1pPr algn="l">
              <a:defRPr/>
            </a:lvl1pPr>
          </a:lstStyle>
          <a:p>
            <a:fld id="{84B984CB-F8FA-4C02-93D1-1773018EC5FE}" type="slidenum">
              <a:rPr lang="en-US" smtClean="0"/>
              <a:pPr/>
              <a:t>‹#›</a:t>
            </a:fld>
            <a:endParaRPr lang="en-US"/>
          </a:p>
        </p:txBody>
      </p:sp>
      <p:pic>
        <p:nvPicPr>
          <p:cNvPr id="10" name="Picture 9" descr="Michigan Department of Environment, Great Lakes, and Energy (EGLE) white logo mark">
            <a:extLst>
              <a:ext uri="{FF2B5EF4-FFF2-40B4-BE49-F238E27FC236}">
                <a16:creationId xmlns:a16="http://schemas.microsoft.com/office/drawing/2014/main" id="{95947849-2CAC-442B-AE8F-9628CFECAE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18258" y="6230302"/>
            <a:ext cx="1373742" cy="623791"/>
          </a:xfrm>
          <a:prstGeom prst="rect">
            <a:avLst/>
          </a:prstGeom>
        </p:spPr>
      </p:pic>
    </p:spTree>
    <p:extLst>
      <p:ext uri="{BB962C8B-B14F-4D97-AF65-F5344CB8AC3E}">
        <p14:creationId xmlns:p14="http://schemas.microsoft.com/office/powerpoint/2010/main" val="2329503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a:extLst>
              <a:ext uri="{C183D7F6-B498-43B3-948B-1728B52AA6E4}">
                <adec:decorative xmlns:adec="http://schemas.microsoft.com/office/drawing/2017/decorative" val="1"/>
              </a:ext>
            </a:extLst>
          </p:cNvPr>
          <p:cNvSpPr/>
          <p:nvPr/>
        </p:nvSpPr>
        <p:spPr>
          <a:xfrm>
            <a:off x="0" y="6095722"/>
            <a:ext cx="12191985" cy="6648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87680" y="6348159"/>
            <a:ext cx="2472271" cy="365125"/>
          </a:xfrm>
          <a:prstGeom prst="rect">
            <a:avLst/>
          </a:prstGeom>
        </p:spPr>
        <p:txBody>
          <a:bodyPr vert="horz" lIns="91440" tIns="45720" rIns="91440" bIns="45720" rtlCol="0" anchor="ctr"/>
          <a:lstStyle>
            <a:lvl1pPr algn="l">
              <a:defRPr sz="900">
                <a:solidFill>
                  <a:srgbClr val="FFFFFF"/>
                </a:solidFill>
              </a:defRPr>
            </a:lvl1pPr>
          </a:lstStyle>
          <a:p>
            <a:fld id="{0688DAEE-A2BC-417A-B52D-69A909E103B0}" type="datetimeFigureOut">
              <a:rPr lang="en-US" smtClean="0"/>
              <a:t>4/25/2023</a:t>
            </a:fld>
            <a:endParaRPr lang="en-US"/>
          </a:p>
        </p:txBody>
      </p:sp>
      <p:sp>
        <p:nvSpPr>
          <p:cNvPr id="6" name="Slide Number Placeholder 5"/>
          <p:cNvSpPr>
            <a:spLocks noGrp="1"/>
          </p:cNvSpPr>
          <p:nvPr>
            <p:ph type="sldNum" sz="quarter" idx="4"/>
          </p:nvPr>
        </p:nvSpPr>
        <p:spPr>
          <a:xfrm>
            <a:off x="10499667" y="6388834"/>
            <a:ext cx="1312025" cy="365125"/>
          </a:xfrm>
          <a:prstGeom prst="rect">
            <a:avLst/>
          </a:prstGeom>
        </p:spPr>
        <p:txBody>
          <a:bodyPr vert="horz" lIns="91440" tIns="45720" rIns="91440" bIns="45720" rtlCol="0" anchor="ctr"/>
          <a:lstStyle>
            <a:lvl1pPr algn="r">
              <a:defRPr sz="1050">
                <a:solidFill>
                  <a:srgbClr val="FFFFFF"/>
                </a:solidFill>
              </a:defRPr>
            </a:lvl1pPr>
          </a:lstStyle>
          <a:p>
            <a:fld id="{84B984CB-F8FA-4C02-93D1-1773018EC5F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Michigan Department of Environment, Great Lakes, and Energy (EGLE) white logo mark">
            <a:extLst>
              <a:ext uri="{FF2B5EF4-FFF2-40B4-BE49-F238E27FC236}">
                <a16:creationId xmlns:a16="http://schemas.microsoft.com/office/drawing/2014/main" id="{70D8D8D6-B86A-48FA-A278-D5A54F6818E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5238389" y="6128964"/>
            <a:ext cx="1491419" cy="677226"/>
          </a:xfrm>
          <a:prstGeom prst="rect">
            <a:avLst/>
          </a:prstGeom>
        </p:spPr>
      </p:pic>
    </p:spTree>
    <p:extLst>
      <p:ext uri="{BB962C8B-B14F-4D97-AF65-F5344CB8AC3E}">
        <p14:creationId xmlns:p14="http://schemas.microsoft.com/office/powerpoint/2010/main" val="1845465664"/>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7" r:id="rId11"/>
    <p:sldLayoutId id="2147483738" r:id="rId12"/>
    <p:sldLayoutId id="2147483745" r:id="rId13"/>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hyperlink" Target="https://www.michigan.gov/environmentaljustic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svg"/></Relationships>
</file>

<file path=ppt/slides/_rels/slide17.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39.sv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hyperlink" Target="mailto:camillerij@Michigan.gov"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jpe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59A54C6-4737-400D-BC7C-4CD8631B053A}"/>
              </a:ext>
            </a:extLst>
          </p:cNvPr>
          <p:cNvSpPr>
            <a:spLocks noGrp="1"/>
          </p:cNvSpPr>
          <p:nvPr>
            <p:ph type="ctrTitle"/>
          </p:nvPr>
        </p:nvSpPr>
        <p:spPr>
          <a:xfrm>
            <a:off x="1170039" y="4148453"/>
            <a:ext cx="9881419" cy="2164729"/>
          </a:xfrm>
        </p:spPr>
        <p:txBody>
          <a:bodyPr>
            <a:normAutofit fontScale="90000"/>
          </a:bodyPr>
          <a:lstStyle/>
          <a:p>
            <a:br>
              <a:rPr lang="en-US" b="1"/>
            </a:br>
            <a:r>
              <a:rPr lang="en-US" b="1"/>
              <a:t>West </a:t>
            </a:r>
            <a:r>
              <a:rPr lang="en-US" b="1" dirty="0"/>
              <a:t>Michigan </a:t>
            </a:r>
            <a:r>
              <a:rPr lang="en-US" b="1"/>
              <a:t>AWMA </a:t>
            </a:r>
            <a:br>
              <a:rPr lang="en-US" b="1"/>
            </a:br>
            <a:r>
              <a:rPr lang="en-US" b="1"/>
              <a:t>AQD </a:t>
            </a:r>
            <a:r>
              <a:rPr lang="en-US" b="1" dirty="0"/>
              <a:t>Enforcement Update</a:t>
            </a:r>
            <a:br>
              <a:rPr lang="en-US" b="1" dirty="0"/>
            </a:br>
            <a:br>
              <a:rPr lang="en-US" b="1" dirty="0"/>
            </a:br>
            <a:r>
              <a:rPr lang="en-US" sz="3600" b="1" dirty="0"/>
              <a:t>Jenine Camilleri, AQD Enforcement Supervisor</a:t>
            </a:r>
            <a:br>
              <a:rPr lang="en-US" b="1" dirty="0"/>
            </a:br>
            <a:r>
              <a:rPr lang="en-US" sz="2700" b="1" dirty="0"/>
              <a:t>April 26, 2023</a:t>
            </a:r>
            <a:br>
              <a:rPr lang="en-US" b="1" dirty="0"/>
            </a:br>
            <a:endParaRPr lang="en-US" b="1" dirty="0"/>
          </a:p>
        </p:txBody>
      </p:sp>
      <p:sp>
        <p:nvSpPr>
          <p:cNvPr id="13" name="Subtitle 2">
            <a:extLst>
              <a:ext uri="{FF2B5EF4-FFF2-40B4-BE49-F238E27FC236}">
                <a16:creationId xmlns:a16="http://schemas.microsoft.com/office/drawing/2014/main" id="{A06F957E-7A69-42F3-8D44-CE5DFB3BA20A}"/>
              </a:ext>
            </a:extLst>
          </p:cNvPr>
          <p:cNvSpPr txBox="1">
            <a:spLocks/>
          </p:cNvSpPr>
          <p:nvPr/>
        </p:nvSpPr>
        <p:spPr>
          <a:xfrm>
            <a:off x="2209800" y="5014508"/>
            <a:ext cx="7772400" cy="66755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47686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48DBB-F773-18A0-E265-CF89C99427A3}"/>
              </a:ext>
            </a:extLst>
          </p:cNvPr>
          <p:cNvSpPr>
            <a:spLocks noGrp="1"/>
          </p:cNvSpPr>
          <p:nvPr>
            <p:ph type="title"/>
          </p:nvPr>
        </p:nvSpPr>
        <p:spPr>
          <a:xfrm>
            <a:off x="717630" y="274638"/>
            <a:ext cx="11023266" cy="868362"/>
          </a:xfrm>
        </p:spPr>
        <p:txBody>
          <a:bodyPr>
            <a:normAutofit/>
          </a:bodyPr>
          <a:lstStyle/>
          <a:p>
            <a:pPr algn="l"/>
            <a:r>
              <a:rPr lang="en-US" dirty="0"/>
              <a:t>Enforcement Action Legal Documents </a:t>
            </a:r>
          </a:p>
        </p:txBody>
      </p:sp>
      <p:graphicFrame>
        <p:nvGraphicFramePr>
          <p:cNvPr id="14" name="Content Placeholder 2">
            <a:extLst>
              <a:ext uri="{FF2B5EF4-FFF2-40B4-BE49-F238E27FC236}">
                <a16:creationId xmlns:a16="http://schemas.microsoft.com/office/drawing/2014/main" id="{1F3CE0F8-2C69-BBA4-5115-418592596746}"/>
              </a:ext>
            </a:extLst>
          </p:cNvPr>
          <p:cNvGraphicFramePr>
            <a:graphicFrameLocks noGrp="1"/>
          </p:cNvGraphicFramePr>
          <p:nvPr>
            <p:ph idx="1"/>
            <p:extLst>
              <p:ext uri="{D42A27DB-BD31-4B8C-83A1-F6EECF244321}">
                <p14:modId xmlns:p14="http://schemas.microsoft.com/office/powerpoint/2010/main" val="4094524174"/>
              </p:ext>
            </p:extLst>
          </p:nvPr>
        </p:nvGraphicFramePr>
        <p:xfrm>
          <a:off x="717630" y="1377387"/>
          <a:ext cx="10854255" cy="450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75215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8673DB-BDFD-4FA7-81ED-A844FA9D8B9C}"/>
              </a:ext>
            </a:extLst>
          </p:cNvPr>
          <p:cNvSpPr>
            <a:spLocks noGrp="1"/>
          </p:cNvSpPr>
          <p:nvPr>
            <p:ph idx="1"/>
          </p:nvPr>
        </p:nvSpPr>
        <p:spPr>
          <a:xfrm>
            <a:off x="1875934" y="2262433"/>
            <a:ext cx="8135332" cy="3863731"/>
          </a:xfrm>
        </p:spPr>
        <p:txBody>
          <a:bodyPr>
            <a:normAutofit/>
          </a:bodyPr>
          <a:lstStyle/>
          <a:p>
            <a:r>
              <a:rPr lang="en-US" dirty="0"/>
              <a:t>Talking regularly and meeting bimonthly to discuss enforcement cases in Michigan</a:t>
            </a:r>
          </a:p>
          <a:p>
            <a:r>
              <a:rPr lang="en-US" dirty="0"/>
              <a:t>Joining together on certain cases to address significant long term violations </a:t>
            </a:r>
          </a:p>
          <a:p>
            <a:r>
              <a:rPr lang="en-US" dirty="0"/>
              <a:t>Assisting with ambient air monitoring to evaluate public health concerns</a:t>
            </a:r>
          </a:p>
          <a:p>
            <a:r>
              <a:rPr lang="en-US" dirty="0"/>
              <a:t>Providing guidance and technical expertise on challenging air quality issues</a:t>
            </a:r>
          </a:p>
          <a:p>
            <a:endParaRPr lang="en-US" dirty="0"/>
          </a:p>
        </p:txBody>
      </p:sp>
      <p:sp>
        <p:nvSpPr>
          <p:cNvPr id="7" name="Rectangle 2">
            <a:extLst>
              <a:ext uri="{FF2B5EF4-FFF2-40B4-BE49-F238E27FC236}">
                <a16:creationId xmlns:a16="http://schemas.microsoft.com/office/drawing/2014/main" id="{1308546E-6E68-027E-6FAC-A29E23D00030}"/>
              </a:ext>
            </a:extLst>
          </p:cNvPr>
          <p:cNvSpPr txBox="1">
            <a:spLocks noRot="1" noChangeArrowheads="1"/>
          </p:cNvSpPr>
          <p:nvPr/>
        </p:nvSpPr>
        <p:spPr>
          <a:xfrm>
            <a:off x="608534" y="402200"/>
            <a:ext cx="99932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Partnering with EPA on Enforcement</a:t>
            </a:r>
          </a:p>
        </p:txBody>
      </p:sp>
    </p:spTree>
    <p:extLst>
      <p:ext uri="{BB962C8B-B14F-4D97-AF65-F5344CB8AC3E}">
        <p14:creationId xmlns:p14="http://schemas.microsoft.com/office/powerpoint/2010/main" val="2665808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A36CD8E4-B4F0-2A88-89CB-B93D8FA1585C}"/>
              </a:ext>
            </a:extLst>
          </p:cNvPr>
          <p:cNvSpPr txBox="1">
            <a:spLocks/>
          </p:cNvSpPr>
          <p:nvPr/>
        </p:nvSpPr>
        <p:spPr>
          <a:xfrm>
            <a:off x="5181601" y="634946"/>
            <a:ext cx="6368142" cy="995891"/>
          </a:xfrm>
          <a:prstGeom prst="rect">
            <a:avLst/>
          </a:prstGeom>
        </p:spPr>
        <p:txBody>
          <a:bodyPr vert="horz" lIns="91440" tIns="45720" rIns="91440" bIns="45720" rtlCol="0" anchor="b">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85000"/>
              </a:lnSpc>
              <a:spcAft>
                <a:spcPts val="600"/>
              </a:spcAft>
            </a:pPr>
            <a:r>
              <a:rPr lang="en-US" sz="4800" spc="-50" dirty="0">
                <a:solidFill>
                  <a:schemeClr val="tx1">
                    <a:lumMod val="75000"/>
                    <a:lumOff val="25000"/>
                  </a:schemeClr>
                </a:solidFill>
              </a:rPr>
              <a:t>Community-Based Inspections</a:t>
            </a:r>
          </a:p>
        </p:txBody>
      </p:sp>
      <p:sp>
        <p:nvSpPr>
          <p:cNvPr id="3" name="Text Placeholder 2">
            <a:extLst>
              <a:ext uri="{FF2B5EF4-FFF2-40B4-BE49-F238E27FC236}">
                <a16:creationId xmlns:a16="http://schemas.microsoft.com/office/drawing/2014/main" id="{DE0748B3-9212-0309-CE3B-D6A1DB2F09E2}"/>
              </a:ext>
            </a:extLst>
          </p:cNvPr>
          <p:cNvSpPr>
            <a:spLocks noGrp="1"/>
          </p:cNvSpPr>
          <p:nvPr>
            <p:ph type="body" sz="half" idx="1"/>
          </p:nvPr>
        </p:nvSpPr>
        <p:spPr>
          <a:xfrm>
            <a:off x="5181601" y="2198914"/>
            <a:ext cx="5508395" cy="3670180"/>
          </a:xfrm>
        </p:spPr>
        <p:txBody>
          <a:bodyPr vert="horz" lIns="0" tIns="45720" rIns="0" bIns="45720" rtlCol="0">
            <a:normAutofit/>
          </a:bodyPr>
          <a:lstStyle/>
          <a:p>
            <a:pPr marL="0" indent="0">
              <a:buFont typeface="Calibri" panose="020F0502020204030204" pitchFamily="34" charset="0"/>
              <a:buNone/>
            </a:pPr>
            <a:r>
              <a:rPr lang="en-US" dirty="0"/>
              <a:t>EPA initiative to target and inspect sources in targeted geographical EJ areas</a:t>
            </a:r>
          </a:p>
          <a:p>
            <a:pPr lvl="1"/>
            <a:r>
              <a:rPr lang="en-US" dirty="0"/>
              <a:t>Flint, NE Detroit, have been completed</a:t>
            </a:r>
          </a:p>
          <a:p>
            <a:r>
              <a:rPr lang="en-US" dirty="0"/>
              <a:t>AQD coordinating with EPA on these inspections and potential enforcement actions</a:t>
            </a:r>
          </a:p>
          <a:p>
            <a:endParaRPr lang="en-US" dirty="0"/>
          </a:p>
        </p:txBody>
      </p:sp>
      <p:pic>
        <p:nvPicPr>
          <p:cNvPr id="7" name="Picture 5" descr="r138360_472426">
            <a:extLst>
              <a:ext uri="{FF2B5EF4-FFF2-40B4-BE49-F238E27FC236}">
                <a16:creationId xmlns:a16="http://schemas.microsoft.com/office/drawing/2014/main" id="{5144770D-97F0-3B8B-6479-52554C6AC4F7}"/>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8967" r="35474"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4769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6D13-F7D1-5032-8C65-28C916A09849}"/>
              </a:ext>
            </a:extLst>
          </p:cNvPr>
          <p:cNvSpPr>
            <a:spLocks noGrp="1"/>
          </p:cNvSpPr>
          <p:nvPr>
            <p:ph type="title"/>
          </p:nvPr>
        </p:nvSpPr>
        <p:spPr>
          <a:xfrm>
            <a:off x="492370" y="516835"/>
            <a:ext cx="3084844" cy="5772840"/>
          </a:xfrm>
        </p:spPr>
        <p:txBody>
          <a:bodyPr vert="horz" lIns="91440" tIns="45720" rIns="91440" bIns="45720" rtlCol="0" anchor="ctr">
            <a:normAutofit/>
          </a:bodyPr>
          <a:lstStyle/>
          <a:p>
            <a:r>
              <a:rPr lang="en-US" b="1"/>
              <a:t>Where is Environmental Justice Incorporated Into our Work?</a:t>
            </a:r>
            <a:br>
              <a:rPr lang="en-US" b="1"/>
            </a:br>
            <a:endParaRPr lang="en-US" b="1"/>
          </a:p>
        </p:txBody>
      </p:sp>
      <p:graphicFrame>
        <p:nvGraphicFramePr>
          <p:cNvPr id="5" name="Content Placeholder 2">
            <a:extLst>
              <a:ext uri="{FF2B5EF4-FFF2-40B4-BE49-F238E27FC236}">
                <a16:creationId xmlns:a16="http://schemas.microsoft.com/office/drawing/2014/main" id="{1E1F663C-289A-3C01-FB36-BB1A4E1C7779}"/>
              </a:ext>
            </a:extLst>
          </p:cNvPr>
          <p:cNvGraphicFramePr>
            <a:graphicFrameLocks noGrp="1"/>
          </p:cNvGraphicFramePr>
          <p:nvPr>
            <p:ph idx="1"/>
            <p:extLst>
              <p:ext uri="{D42A27DB-BD31-4B8C-83A1-F6EECF244321}">
                <p14:modId xmlns:p14="http://schemas.microsoft.com/office/powerpoint/2010/main" val="58802893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87611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353F5-6BB9-423E-A657-5CCBF17EEEA0}"/>
              </a:ext>
            </a:extLst>
          </p:cNvPr>
          <p:cNvSpPr>
            <a:spLocks noGrp="1"/>
          </p:cNvSpPr>
          <p:nvPr>
            <p:ph type="title"/>
          </p:nvPr>
        </p:nvSpPr>
        <p:spPr>
          <a:xfrm>
            <a:off x="457200" y="594359"/>
            <a:ext cx="3200400" cy="1401589"/>
          </a:xfrm>
        </p:spPr>
        <p:txBody>
          <a:bodyPr anchor="ctr">
            <a:noAutofit/>
          </a:bodyPr>
          <a:lstStyle/>
          <a:p>
            <a:r>
              <a:rPr lang="en-US" sz="4800" b="1" dirty="0"/>
              <a:t>Engagement and Translation</a:t>
            </a:r>
          </a:p>
        </p:txBody>
      </p:sp>
      <p:sp>
        <p:nvSpPr>
          <p:cNvPr id="3" name="Content Placeholder 2">
            <a:extLst>
              <a:ext uri="{FF2B5EF4-FFF2-40B4-BE49-F238E27FC236}">
                <a16:creationId xmlns:a16="http://schemas.microsoft.com/office/drawing/2014/main" id="{BEEFAF4C-0828-4539-A1D5-E446D15F41CB}"/>
              </a:ext>
            </a:extLst>
          </p:cNvPr>
          <p:cNvSpPr>
            <a:spLocks noGrp="1"/>
          </p:cNvSpPr>
          <p:nvPr>
            <p:ph idx="1"/>
          </p:nvPr>
        </p:nvSpPr>
        <p:spPr/>
        <p:txBody>
          <a:bodyPr anchor="ctr">
            <a:normAutofit/>
          </a:bodyPr>
          <a:lstStyle/>
          <a:p>
            <a:pPr lvl="1">
              <a:lnSpc>
                <a:spcPct val="90000"/>
              </a:lnSpc>
            </a:pPr>
            <a:endParaRPr lang="en-US" sz="1100"/>
          </a:p>
          <a:p>
            <a:pPr>
              <a:lnSpc>
                <a:spcPct val="90000"/>
              </a:lnSpc>
            </a:pPr>
            <a:endParaRPr lang="en-US" sz="1100"/>
          </a:p>
        </p:txBody>
      </p:sp>
      <p:sp>
        <p:nvSpPr>
          <p:cNvPr id="5" name="Text Placeholder 4">
            <a:extLst>
              <a:ext uri="{FF2B5EF4-FFF2-40B4-BE49-F238E27FC236}">
                <a16:creationId xmlns:a16="http://schemas.microsoft.com/office/drawing/2014/main" id="{511178AA-7E3C-45DF-B1C6-438E4D568484}"/>
              </a:ext>
            </a:extLst>
          </p:cNvPr>
          <p:cNvSpPr>
            <a:spLocks noGrp="1"/>
          </p:cNvSpPr>
          <p:nvPr>
            <p:ph type="body" sz="half" idx="2"/>
          </p:nvPr>
        </p:nvSpPr>
        <p:spPr>
          <a:xfrm>
            <a:off x="539251" y="2769795"/>
            <a:ext cx="3200399" cy="3379124"/>
          </a:xfrm>
        </p:spPr>
        <p:txBody>
          <a:bodyPr/>
          <a:lstStyle/>
          <a:p>
            <a:pPr>
              <a:lnSpc>
                <a:spcPct val="90000"/>
              </a:lnSpc>
            </a:pPr>
            <a:r>
              <a:rPr lang="en-US" sz="2800"/>
              <a:t>Environmental Justice</a:t>
            </a:r>
          </a:p>
          <a:p>
            <a:pPr>
              <a:lnSpc>
                <a:spcPct val="90000"/>
              </a:lnSpc>
            </a:pPr>
            <a:r>
              <a:rPr lang="en-US" sz="2800"/>
              <a:t>Enhanced Outreach</a:t>
            </a:r>
          </a:p>
          <a:p>
            <a:pPr>
              <a:lnSpc>
                <a:spcPct val="90000"/>
              </a:lnSpc>
            </a:pPr>
            <a:r>
              <a:rPr lang="en-US" sz="2800"/>
              <a:t>Translation</a:t>
            </a:r>
          </a:p>
        </p:txBody>
      </p:sp>
      <p:pic>
        <p:nvPicPr>
          <p:cNvPr id="4" name="Picture 5">
            <a:extLst>
              <a:ext uri="{FF2B5EF4-FFF2-40B4-BE49-F238E27FC236}">
                <a16:creationId xmlns:a16="http://schemas.microsoft.com/office/drawing/2014/main" id="{4E51E2E8-7497-4462-9F26-5F37348BA6EE}"/>
              </a:ext>
            </a:extLst>
          </p:cNvPr>
          <p:cNvPicPr>
            <a:picLocks noChangeAspect="1"/>
          </p:cNvPicPr>
          <p:nvPr/>
        </p:nvPicPr>
        <p:blipFill rotWithShape="1">
          <a:blip r:embed="rId3">
            <a:extLst>
              <a:ext uri="{28A0092B-C50C-407E-A947-70E740481C1C}">
                <a14:useLocalDpi xmlns:a14="http://schemas.microsoft.com/office/drawing/2010/main" val="0"/>
              </a:ext>
            </a:extLst>
          </a:blip>
          <a:srcRect t="6783" r="31200" b="6783"/>
          <a:stretch/>
        </p:blipFill>
        <p:spPr>
          <a:xfrm>
            <a:off x="4383173" y="868680"/>
            <a:ext cx="7553190" cy="4662948"/>
          </a:xfrm>
          <a:prstGeom prst="rect">
            <a:avLst/>
          </a:prstGeom>
        </p:spPr>
      </p:pic>
      <p:sp>
        <p:nvSpPr>
          <p:cNvPr id="7" name="TextBox 6">
            <a:extLst>
              <a:ext uri="{FF2B5EF4-FFF2-40B4-BE49-F238E27FC236}">
                <a16:creationId xmlns:a16="http://schemas.microsoft.com/office/drawing/2014/main" id="{71612186-BB54-4A01-9385-8AFA01E1EFD6}"/>
              </a:ext>
            </a:extLst>
          </p:cNvPr>
          <p:cNvSpPr txBox="1"/>
          <p:nvPr/>
        </p:nvSpPr>
        <p:spPr>
          <a:xfrm>
            <a:off x="5518602" y="5668788"/>
            <a:ext cx="6096000" cy="480131"/>
          </a:xfrm>
          <a:prstGeom prst="rect">
            <a:avLst/>
          </a:prstGeom>
          <a:noFill/>
        </p:spPr>
        <p:txBody>
          <a:bodyPr wrap="square">
            <a:spAutoFit/>
          </a:bodyPr>
          <a:lstStyle/>
          <a:p>
            <a:pPr marL="0" lvl="1">
              <a:lnSpc>
                <a:spcPct val="90000"/>
              </a:lnSpc>
            </a:pPr>
            <a:r>
              <a:rPr lang="en-US" sz="2800">
                <a:effectLst/>
                <a:hlinkClick r:id="rId4">
                  <a:extLst>
                    <a:ext uri="{A12FA001-AC4F-418D-AE19-62706E023703}">
                      <ahyp:hlinkClr xmlns:ahyp="http://schemas.microsoft.com/office/drawing/2018/hyperlinkcolor" val="tx"/>
                    </a:ext>
                  </a:extLst>
                </a:hlinkClick>
              </a:rPr>
              <a:t>Michigan.gov/</a:t>
            </a:r>
            <a:r>
              <a:rPr lang="en-US" sz="2800" err="1">
                <a:effectLst/>
                <a:hlinkClick r:id="rId4">
                  <a:extLst>
                    <a:ext uri="{A12FA001-AC4F-418D-AE19-62706E023703}">
                      <ahyp:hlinkClr xmlns:ahyp="http://schemas.microsoft.com/office/drawing/2018/hyperlinkcolor" val="tx"/>
                    </a:ext>
                  </a:extLst>
                </a:hlinkClick>
              </a:rPr>
              <a:t>EnvironmentalJustice</a:t>
            </a:r>
            <a:endParaRPr lang="en-US" sz="3600"/>
          </a:p>
        </p:txBody>
      </p:sp>
    </p:spTree>
    <p:extLst>
      <p:ext uri="{BB962C8B-B14F-4D97-AF65-F5344CB8AC3E}">
        <p14:creationId xmlns:p14="http://schemas.microsoft.com/office/powerpoint/2010/main" val="411598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527AE-E294-4B81-8773-2669B7D37D6C}"/>
              </a:ext>
            </a:extLst>
          </p:cNvPr>
          <p:cNvSpPr>
            <a:spLocks noGrp="1"/>
          </p:cNvSpPr>
          <p:nvPr>
            <p:ph type="title"/>
          </p:nvPr>
        </p:nvSpPr>
        <p:spPr>
          <a:xfrm>
            <a:off x="348792" y="274638"/>
            <a:ext cx="6204408" cy="868362"/>
          </a:xfrm>
        </p:spPr>
        <p:txBody>
          <a:bodyPr>
            <a:normAutofit/>
          </a:bodyPr>
          <a:lstStyle/>
          <a:p>
            <a:r>
              <a:rPr lang="en-US" dirty="0"/>
              <a:t>Community Engagement </a:t>
            </a:r>
          </a:p>
        </p:txBody>
      </p:sp>
      <p:sp>
        <p:nvSpPr>
          <p:cNvPr id="7" name="Content Placeholder 6">
            <a:extLst>
              <a:ext uri="{FF2B5EF4-FFF2-40B4-BE49-F238E27FC236}">
                <a16:creationId xmlns:a16="http://schemas.microsoft.com/office/drawing/2014/main" id="{C048ED8F-2074-48EA-923A-ACBCB93F7A74}"/>
              </a:ext>
            </a:extLst>
          </p:cNvPr>
          <p:cNvSpPr>
            <a:spLocks noGrp="1"/>
          </p:cNvSpPr>
          <p:nvPr>
            <p:ph idx="1"/>
          </p:nvPr>
        </p:nvSpPr>
        <p:spPr>
          <a:xfrm>
            <a:off x="763571" y="1941922"/>
            <a:ext cx="5100893" cy="4184242"/>
          </a:xfrm>
        </p:spPr>
        <p:txBody>
          <a:bodyPr>
            <a:normAutofit/>
          </a:bodyPr>
          <a:lstStyle/>
          <a:p>
            <a:r>
              <a:rPr lang="en-US" dirty="0"/>
              <a:t>Increasing Public Outreach  </a:t>
            </a:r>
          </a:p>
          <a:p>
            <a:pPr lvl="1"/>
            <a:r>
              <a:rPr lang="en-US" dirty="0"/>
              <a:t>Dedicated websites, regular meetings, holding public hearings on controversial enforcement actions</a:t>
            </a:r>
          </a:p>
          <a:p>
            <a:r>
              <a:rPr lang="en-US" dirty="0"/>
              <a:t>Proactive</a:t>
            </a:r>
          </a:p>
          <a:p>
            <a:pPr lvl="1"/>
            <a:r>
              <a:rPr lang="en-US" dirty="0"/>
              <a:t>More Townhall meetings, including translation services</a:t>
            </a:r>
          </a:p>
          <a:p>
            <a:pPr lvl="1"/>
            <a:r>
              <a:rPr lang="en-US" dirty="0"/>
              <a:t>Timely in responses to public concerns</a:t>
            </a:r>
          </a:p>
          <a:p>
            <a:pPr lvl="1"/>
            <a:r>
              <a:rPr lang="en-US" dirty="0"/>
              <a:t>Regular updates to public regarding a compliance or enforcement action</a:t>
            </a:r>
          </a:p>
        </p:txBody>
      </p:sp>
      <p:pic>
        <p:nvPicPr>
          <p:cNvPr id="8" name="Picture 7">
            <a:extLst>
              <a:ext uri="{FF2B5EF4-FFF2-40B4-BE49-F238E27FC236}">
                <a16:creationId xmlns:a16="http://schemas.microsoft.com/office/drawing/2014/main" id="{C5D9E74B-815E-4450-95BE-C01E9A035A64}"/>
              </a:ext>
            </a:extLst>
          </p:cNvPr>
          <p:cNvPicPr>
            <a:picLocks noChangeAspect="1"/>
          </p:cNvPicPr>
          <p:nvPr/>
        </p:nvPicPr>
        <p:blipFill>
          <a:blip r:embed="rId2"/>
          <a:stretch>
            <a:fillRect/>
          </a:stretch>
        </p:blipFill>
        <p:spPr>
          <a:xfrm>
            <a:off x="7154944" y="2053995"/>
            <a:ext cx="4184036" cy="2249252"/>
          </a:xfrm>
          <a:prstGeom prst="rect">
            <a:avLst/>
          </a:prstGeom>
          <a:ln w="19050">
            <a:solidFill>
              <a:schemeClr val="accent1"/>
            </a:solidFill>
          </a:ln>
        </p:spPr>
      </p:pic>
    </p:spTree>
    <p:extLst>
      <p:ext uri="{BB962C8B-B14F-4D97-AF65-F5344CB8AC3E}">
        <p14:creationId xmlns:p14="http://schemas.microsoft.com/office/powerpoint/2010/main" val="248167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450757"/>
          </a:xfrm>
        </p:spPr>
        <p:txBody>
          <a:bodyPr>
            <a:normAutofit/>
          </a:bodyPr>
          <a:lstStyle/>
          <a:p>
            <a:r>
              <a:rPr lang="en-US" dirty="0"/>
              <a:t>Recent Odor Cases</a:t>
            </a:r>
          </a:p>
        </p:txBody>
      </p:sp>
      <p:pic>
        <p:nvPicPr>
          <p:cNvPr id="4" name="Graphic 3" descr="Nose outline">
            <a:extLst>
              <a:ext uri="{FF2B5EF4-FFF2-40B4-BE49-F238E27FC236}">
                <a16:creationId xmlns:a16="http://schemas.microsoft.com/office/drawing/2014/main" id="{A7C86A11-C97E-FD8D-2448-C7424D7BC78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1076432" y="2104325"/>
            <a:ext cx="3094997" cy="3094997"/>
          </a:xfrm>
          <a:prstGeom prst="rect">
            <a:avLst/>
          </a:prstGeom>
        </p:spPr>
      </p:pic>
      <p:sp>
        <p:nvSpPr>
          <p:cNvPr id="3" name="Content Placeholder 2"/>
          <p:cNvSpPr>
            <a:spLocks noGrp="1"/>
          </p:cNvSpPr>
          <p:nvPr>
            <p:ph idx="1"/>
          </p:nvPr>
        </p:nvSpPr>
        <p:spPr>
          <a:xfrm>
            <a:off x="4639733" y="1845734"/>
            <a:ext cx="6515947" cy="4023360"/>
          </a:xfrm>
        </p:spPr>
        <p:txBody>
          <a:bodyPr>
            <a:normAutofit/>
          </a:bodyPr>
          <a:lstStyle/>
          <a:p>
            <a:r>
              <a:rPr lang="en-US" sz="1700"/>
              <a:t>Increase in nuisance odor complaints from various sources across the state resulting in more enforcement cases</a:t>
            </a:r>
          </a:p>
          <a:p>
            <a:pPr marL="201168" lvl="1" indent="0">
              <a:buNone/>
            </a:pPr>
            <a:endParaRPr lang="en-US" sz="1700"/>
          </a:p>
          <a:p>
            <a:pPr lvl="1"/>
            <a:r>
              <a:rPr lang="en-US" sz="1700"/>
              <a:t>Usually multiple Violation Notices issued due to ongoing complaints by residents</a:t>
            </a:r>
          </a:p>
          <a:p>
            <a:pPr lvl="1"/>
            <a:r>
              <a:rPr lang="en-US" sz="1700"/>
              <a:t>Negotiations can take time due to determine the most effective measures to address the odors and control may be necessary which can trigger the need for a permit. </a:t>
            </a:r>
          </a:p>
          <a:p>
            <a:pPr lvl="1"/>
            <a:r>
              <a:rPr lang="en-US" sz="1700"/>
              <a:t>Nuisance Minimization Plan for Odors: Focused on compliance schedule to reduce odors and respond to community concerns</a:t>
            </a:r>
          </a:p>
          <a:p>
            <a:pPr lvl="1"/>
            <a:r>
              <a:rPr lang="en-US" sz="1700"/>
              <a:t>Controversial nature of the case can lead to holding a public hearing on the proposed consent order</a:t>
            </a:r>
          </a:p>
          <a:p>
            <a:pPr lvl="1"/>
            <a:r>
              <a:rPr lang="en-US" sz="1700"/>
              <a:t>Consent Order may also include a Supplemental Environmental Project </a:t>
            </a:r>
          </a:p>
          <a:p>
            <a:pPr lvl="1"/>
            <a:endParaRPr lang="en-US" sz="1700"/>
          </a:p>
          <a:p>
            <a:pPr lvl="1"/>
            <a:endParaRPr lang="en-US" sz="1700"/>
          </a:p>
          <a:p>
            <a:pPr marL="457200" lvl="1" indent="0">
              <a:buNone/>
            </a:pPr>
            <a:endParaRPr lang="en-US" sz="1700"/>
          </a:p>
        </p:txBody>
      </p:sp>
    </p:spTree>
    <p:extLst>
      <p:ext uri="{BB962C8B-B14F-4D97-AF65-F5344CB8AC3E}">
        <p14:creationId xmlns:p14="http://schemas.microsoft.com/office/powerpoint/2010/main" val="861642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4981642-91CD-48C1-99BD-888319849987}"/>
              </a:ext>
            </a:extLst>
          </p:cNvPr>
          <p:cNvSpPr/>
          <p:nvPr/>
        </p:nvSpPr>
        <p:spPr>
          <a:xfrm>
            <a:off x="2766765" y="2438841"/>
            <a:ext cx="8371840" cy="4671378"/>
          </a:xfrm>
          <a:prstGeom prst="rect">
            <a:avLst/>
          </a:prstGeom>
          <a:noFill/>
        </p:spPr>
      </p:sp>
      <p:grpSp>
        <p:nvGrpSpPr>
          <p:cNvPr id="34" name="Group 33">
            <a:extLst>
              <a:ext uri="{FF2B5EF4-FFF2-40B4-BE49-F238E27FC236}">
                <a16:creationId xmlns:a16="http://schemas.microsoft.com/office/drawing/2014/main" id="{CBB18A33-02C0-4584-89B3-F6FE544D036F}"/>
              </a:ext>
            </a:extLst>
          </p:cNvPr>
          <p:cNvGrpSpPr/>
          <p:nvPr/>
        </p:nvGrpSpPr>
        <p:grpSpPr>
          <a:xfrm>
            <a:off x="1301739" y="1555791"/>
            <a:ext cx="8368313" cy="4432248"/>
            <a:chOff x="1244528" y="2677971"/>
            <a:chExt cx="8368313" cy="4432248"/>
          </a:xfrm>
        </p:grpSpPr>
        <p:sp>
          <p:nvSpPr>
            <p:cNvPr id="13" name="Rectangle 12" descr="Deciduous tree">
              <a:extLst>
                <a:ext uri="{FF2B5EF4-FFF2-40B4-BE49-F238E27FC236}">
                  <a16:creationId xmlns:a16="http://schemas.microsoft.com/office/drawing/2014/main" id="{DA0772F5-B70B-4218-B6BC-D6038CB93195}"/>
                </a:ext>
              </a:extLst>
            </p:cNvPr>
            <p:cNvSpPr/>
            <p:nvPr/>
          </p:nvSpPr>
          <p:spPr>
            <a:xfrm>
              <a:off x="1244528" y="2830322"/>
              <a:ext cx="1346625" cy="1346625"/>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4" name="Freeform: Shape 13">
              <a:extLst>
                <a:ext uri="{FF2B5EF4-FFF2-40B4-BE49-F238E27FC236}">
                  <a16:creationId xmlns:a16="http://schemas.microsoft.com/office/drawing/2014/main" id="{479608C0-DA34-406C-931A-ADF30B282F5A}"/>
                </a:ext>
              </a:extLst>
            </p:cNvPr>
            <p:cNvSpPr/>
            <p:nvPr/>
          </p:nvSpPr>
          <p:spPr>
            <a:xfrm>
              <a:off x="1244528" y="4344149"/>
              <a:ext cx="3847500" cy="685335"/>
            </a:xfrm>
            <a:custGeom>
              <a:avLst/>
              <a:gdLst>
                <a:gd name="connsiteX0" fmla="*/ 0 w 3847500"/>
                <a:gd name="connsiteY0" fmla="*/ 0 h 685335"/>
                <a:gd name="connsiteX1" fmla="*/ 3847500 w 3847500"/>
                <a:gd name="connsiteY1" fmla="*/ 0 h 685335"/>
                <a:gd name="connsiteX2" fmla="*/ 3847500 w 3847500"/>
                <a:gd name="connsiteY2" fmla="*/ 685335 h 685335"/>
                <a:gd name="connsiteX3" fmla="*/ 0 w 3847500"/>
                <a:gd name="connsiteY3" fmla="*/ 685335 h 685335"/>
                <a:gd name="connsiteX4" fmla="*/ 0 w 3847500"/>
                <a:gd name="connsiteY4" fmla="*/ 0 h 68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500" h="685335">
                  <a:moveTo>
                    <a:pt x="0" y="0"/>
                  </a:moveTo>
                  <a:lnTo>
                    <a:pt x="3847500" y="0"/>
                  </a:lnTo>
                  <a:lnTo>
                    <a:pt x="3847500" y="685335"/>
                  </a:lnTo>
                  <a:lnTo>
                    <a:pt x="0" y="685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b="1"/>
              </a:pPr>
              <a:r>
                <a:rPr kumimoji="0" lang="en-US" sz="24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What is a Supplemental Environmental Project?</a:t>
              </a:r>
            </a:p>
          </p:txBody>
        </p:sp>
        <p:sp>
          <p:nvSpPr>
            <p:cNvPr id="15" name="Freeform: Shape 14">
              <a:extLst>
                <a:ext uri="{FF2B5EF4-FFF2-40B4-BE49-F238E27FC236}">
                  <a16:creationId xmlns:a16="http://schemas.microsoft.com/office/drawing/2014/main" id="{758CD744-88C1-49E7-B4CD-718180E1BFDD}"/>
                </a:ext>
              </a:extLst>
            </p:cNvPr>
            <p:cNvSpPr/>
            <p:nvPr/>
          </p:nvSpPr>
          <p:spPr>
            <a:xfrm>
              <a:off x="1244528" y="5107253"/>
              <a:ext cx="3847500" cy="1611484"/>
            </a:xfrm>
            <a:custGeom>
              <a:avLst/>
              <a:gdLst>
                <a:gd name="connsiteX0" fmla="*/ 0 w 3847500"/>
                <a:gd name="connsiteY0" fmla="*/ 0 h 1611484"/>
                <a:gd name="connsiteX1" fmla="*/ 3847500 w 3847500"/>
                <a:gd name="connsiteY1" fmla="*/ 0 h 1611484"/>
                <a:gd name="connsiteX2" fmla="*/ 3847500 w 3847500"/>
                <a:gd name="connsiteY2" fmla="*/ 1611484 h 1611484"/>
                <a:gd name="connsiteX3" fmla="*/ 0 w 3847500"/>
                <a:gd name="connsiteY3" fmla="*/ 1611484 h 1611484"/>
                <a:gd name="connsiteX4" fmla="*/ 0 w 3847500"/>
                <a:gd name="connsiteY4" fmla="*/ 0 h 161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500" h="1611484">
                  <a:moveTo>
                    <a:pt x="0" y="0"/>
                  </a:moveTo>
                  <a:lnTo>
                    <a:pt x="3847500" y="0"/>
                  </a:lnTo>
                  <a:lnTo>
                    <a:pt x="3847500" y="1611484"/>
                  </a:lnTo>
                  <a:lnTo>
                    <a:pt x="0" y="16114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977900" rtl="0" eaLnBrk="1" fontAlgn="auto" latinLnBrk="0" hangingPunct="1">
                <a:lnSpc>
                  <a:spcPct val="90000"/>
                </a:lnSpc>
                <a:spcBef>
                  <a:spcPct val="0"/>
                </a:spcBef>
                <a:spcAft>
                  <a:spcPct val="35000"/>
                </a:spcAft>
                <a:buClrTx/>
                <a:buSzTx/>
                <a:buFontTx/>
                <a:buNone/>
                <a:tabLst/>
                <a:defRPr/>
              </a:pPr>
              <a:r>
                <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Voluntary environmental or public health project</a:t>
              </a:r>
            </a:p>
            <a:p>
              <a:pPr marL="0" marR="0" lvl="0" indent="0" algn="l" defTabSz="977900" rtl="0" eaLnBrk="1" fontAlgn="auto" latinLnBrk="0" hangingPunct="1">
                <a:lnSpc>
                  <a:spcPct val="90000"/>
                </a:lnSpc>
                <a:spcBef>
                  <a:spcPct val="0"/>
                </a:spcBef>
                <a:spcAft>
                  <a:spcPct val="35000"/>
                </a:spcAft>
                <a:buClrTx/>
                <a:buSzTx/>
                <a:buFontTx/>
                <a:buNone/>
                <a:tabLst/>
                <a:defRPr/>
              </a:pPr>
              <a:r>
                <a:rPr lang="en-US" sz="2200" dirty="0">
                  <a:solidFill>
                    <a:prstClr val="black">
                      <a:hueOff val="0"/>
                      <a:satOff val="0"/>
                      <a:lumOff val="0"/>
                      <a:alphaOff val="0"/>
                    </a:prstClr>
                  </a:solidFill>
                  <a:latin typeface="Calibri"/>
                </a:rPr>
                <a:t>Required as part of enforcement action</a:t>
              </a:r>
            </a:p>
            <a:p>
              <a:pPr marL="0" marR="0" lvl="0" indent="0" algn="l" defTabSz="977900" rtl="0" eaLnBrk="1" fontAlgn="auto" latinLnBrk="0" hangingPunct="1">
                <a:lnSpc>
                  <a:spcPct val="90000"/>
                </a:lnSpc>
                <a:spcBef>
                  <a:spcPct val="0"/>
                </a:spcBef>
                <a:spcAft>
                  <a:spcPct val="35000"/>
                </a:spcAft>
                <a:buClrTx/>
                <a:buSzTx/>
                <a:buFontTx/>
                <a:buNone/>
                <a:tabLst/>
                <a:defRPr/>
              </a:pPr>
              <a:r>
                <a:rPr lang="en-US" sz="2200" dirty="0">
                  <a:solidFill>
                    <a:prstClr val="black">
                      <a:hueOff val="0"/>
                      <a:satOff val="0"/>
                      <a:lumOff val="0"/>
                      <a:alphaOff val="0"/>
                    </a:prstClr>
                  </a:solidFill>
                  <a:latin typeface="Calibri"/>
                </a:rPr>
                <a:t>Most of fine invested into project</a:t>
              </a:r>
            </a:p>
            <a:p>
              <a:pPr marL="0" marR="0" lvl="0" indent="0" algn="l" defTabSz="977900" rtl="0" eaLnBrk="1" fontAlgn="auto" latinLnBrk="0" hangingPunct="1">
                <a:lnSpc>
                  <a:spcPct val="90000"/>
                </a:lnSpc>
                <a:spcBef>
                  <a:spcPct val="0"/>
                </a:spcBef>
                <a:spcAft>
                  <a:spcPct val="35000"/>
                </a:spcAft>
                <a:buClrTx/>
                <a:buSzTx/>
                <a:buFontTx/>
                <a:buNone/>
                <a:tabLst/>
                <a:defRPr/>
              </a:pPr>
              <a:endParaRPr kumimoji="0" lang="en-US" sz="22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5E5C803A-ECC0-46FA-87CA-9736A38DF3AD}"/>
                </a:ext>
              </a:extLst>
            </p:cNvPr>
            <p:cNvSpPr/>
            <p:nvPr/>
          </p:nvSpPr>
          <p:spPr>
            <a:xfrm>
              <a:off x="5765341" y="4344149"/>
              <a:ext cx="3847500" cy="685335"/>
            </a:xfrm>
            <a:custGeom>
              <a:avLst/>
              <a:gdLst>
                <a:gd name="connsiteX0" fmla="*/ 0 w 3847500"/>
                <a:gd name="connsiteY0" fmla="*/ 0 h 685335"/>
                <a:gd name="connsiteX1" fmla="*/ 3847500 w 3847500"/>
                <a:gd name="connsiteY1" fmla="*/ 0 h 685335"/>
                <a:gd name="connsiteX2" fmla="*/ 3847500 w 3847500"/>
                <a:gd name="connsiteY2" fmla="*/ 685335 h 685335"/>
                <a:gd name="connsiteX3" fmla="*/ 0 w 3847500"/>
                <a:gd name="connsiteY3" fmla="*/ 685335 h 685335"/>
                <a:gd name="connsiteX4" fmla="*/ 0 w 3847500"/>
                <a:gd name="connsiteY4" fmla="*/ 0 h 6853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500" h="685335">
                  <a:moveTo>
                    <a:pt x="0" y="0"/>
                  </a:moveTo>
                  <a:lnTo>
                    <a:pt x="3847500" y="0"/>
                  </a:lnTo>
                  <a:lnTo>
                    <a:pt x="3847500" y="685335"/>
                  </a:lnTo>
                  <a:lnTo>
                    <a:pt x="0" y="68533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1066800" rtl="0" eaLnBrk="1" fontAlgn="auto" latinLnBrk="0" hangingPunct="1">
                <a:lnSpc>
                  <a:spcPct val="90000"/>
                </a:lnSpc>
                <a:spcBef>
                  <a:spcPct val="0"/>
                </a:spcBef>
                <a:spcAft>
                  <a:spcPct val="35000"/>
                </a:spcAft>
                <a:buClrTx/>
                <a:buSzTx/>
                <a:buFontTx/>
                <a:buNone/>
                <a:tabLst/>
                <a:defRPr b="1"/>
              </a:pPr>
              <a:r>
                <a:rPr lang="en-US" sz="2400" b="1" dirty="0">
                  <a:solidFill>
                    <a:prstClr val="black">
                      <a:hueOff val="0"/>
                      <a:satOff val="0"/>
                      <a:lumOff val="0"/>
                      <a:alphaOff val="0"/>
                    </a:prstClr>
                  </a:solidFill>
                  <a:latin typeface="Calibri"/>
                </a:rPr>
                <a:t>Example</a:t>
              </a:r>
              <a:r>
                <a:rPr kumimoji="0" lang="en-US" sz="2400" b="1"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projects </a:t>
              </a:r>
            </a:p>
          </p:txBody>
        </p:sp>
        <p:sp>
          <p:nvSpPr>
            <p:cNvPr id="18" name="Freeform: Shape 17">
              <a:extLst>
                <a:ext uri="{FF2B5EF4-FFF2-40B4-BE49-F238E27FC236}">
                  <a16:creationId xmlns:a16="http://schemas.microsoft.com/office/drawing/2014/main" id="{901B60D0-340F-4ADB-B2DF-D6A918085830}"/>
                </a:ext>
              </a:extLst>
            </p:cNvPr>
            <p:cNvSpPr/>
            <p:nvPr/>
          </p:nvSpPr>
          <p:spPr>
            <a:xfrm>
              <a:off x="5765341" y="4898862"/>
              <a:ext cx="3847500" cy="2211357"/>
            </a:xfrm>
            <a:custGeom>
              <a:avLst/>
              <a:gdLst>
                <a:gd name="connsiteX0" fmla="*/ 0 w 3847500"/>
                <a:gd name="connsiteY0" fmla="*/ 0 h 1611484"/>
                <a:gd name="connsiteX1" fmla="*/ 3847500 w 3847500"/>
                <a:gd name="connsiteY1" fmla="*/ 0 h 1611484"/>
                <a:gd name="connsiteX2" fmla="*/ 3847500 w 3847500"/>
                <a:gd name="connsiteY2" fmla="*/ 1611484 h 1611484"/>
                <a:gd name="connsiteX3" fmla="*/ 0 w 3847500"/>
                <a:gd name="connsiteY3" fmla="*/ 1611484 h 1611484"/>
                <a:gd name="connsiteX4" fmla="*/ 0 w 3847500"/>
                <a:gd name="connsiteY4" fmla="*/ 0 h 16114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500" h="1611484">
                  <a:moveTo>
                    <a:pt x="0" y="0"/>
                  </a:moveTo>
                  <a:lnTo>
                    <a:pt x="3847500" y="0"/>
                  </a:lnTo>
                  <a:lnTo>
                    <a:pt x="3847500" y="1611484"/>
                  </a:lnTo>
                  <a:lnTo>
                    <a:pt x="0" y="16114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Install Building Management Systems and air filters </a:t>
              </a:r>
              <a:r>
                <a:rPr lang="en-US" sz="2000" dirty="0">
                  <a:solidFill>
                    <a:prstClr val="black">
                      <a:hueOff val="0"/>
                      <a:satOff val="0"/>
                      <a:lumOff val="0"/>
                      <a:alphaOff val="0"/>
                    </a:prstClr>
                  </a:solidFill>
                  <a:latin typeface="Calibri"/>
                </a:rPr>
                <a:t>to improve indoor air quality</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at </a:t>
              </a:r>
              <a:r>
                <a:rPr lang="en-US" sz="2000" dirty="0">
                  <a:solidFill>
                    <a:prstClr val="black">
                      <a:hueOff val="0"/>
                      <a:satOff val="0"/>
                      <a:lumOff val="0"/>
                      <a:alphaOff val="0"/>
                    </a:prstClr>
                  </a:solidFill>
                  <a:latin typeface="Calibri"/>
                </a:rPr>
                <a:t>community centers, schools</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endParaRPr>
            </a:p>
            <a:p>
              <a:pPr marL="0" marR="0" lvl="0" indent="0" algn="l" defTabSz="755650" rtl="0" eaLnBrk="1" fontAlgn="auto" latinLnBrk="0" hangingPunct="1">
                <a:lnSpc>
                  <a:spcPct val="90000"/>
                </a:lnSpc>
                <a:spcBef>
                  <a:spcPct val="0"/>
                </a:spcBef>
                <a:spcAft>
                  <a:spcPct val="35000"/>
                </a:spcAft>
                <a:buClrTx/>
                <a:buSzTx/>
                <a:buFontTx/>
                <a:buNone/>
                <a:tabLst/>
                <a:defRPr/>
              </a:pP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Plant trees </a:t>
              </a:r>
              <a:r>
                <a:rPr lang="en-US" sz="2000" dirty="0">
                  <a:solidFill>
                    <a:prstClr val="black">
                      <a:hueOff val="0"/>
                      <a:satOff val="0"/>
                      <a:lumOff val="0"/>
                      <a:alphaOff val="0"/>
                    </a:prstClr>
                  </a:solidFill>
                  <a:latin typeface="Calibri"/>
                </a:rPr>
                <a:t>to buffer</a:t>
              </a:r>
              <a:r>
                <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mn-cs"/>
                </a:rPr>
                <a:t> pollution </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Calibri"/>
              </a:endParaRPr>
            </a:p>
            <a:p>
              <a:pPr marL="0" marR="0" lvl="0" indent="0" algn="l" defTabSz="755650" rtl="0" eaLnBrk="1" fontAlgn="auto" latinLnBrk="0" hangingPunct="1">
                <a:lnSpc>
                  <a:spcPct val="90000"/>
                </a:lnSpc>
                <a:spcBef>
                  <a:spcPct val="0"/>
                </a:spcBef>
                <a:spcAft>
                  <a:spcPct val="35000"/>
                </a:spcAft>
                <a:buClrTx/>
                <a:buSzTx/>
                <a:buFontTx/>
                <a:buNone/>
                <a:tabLst/>
                <a:defRPr/>
              </a:pPr>
              <a:r>
                <a:rPr lang="en-US" sz="2000" dirty="0">
                  <a:solidFill>
                    <a:prstClr val="black">
                      <a:hueOff val="0"/>
                      <a:satOff val="0"/>
                      <a:lumOff val="0"/>
                      <a:alphaOff val="0"/>
                    </a:prstClr>
                  </a:solidFill>
                  <a:latin typeface="Calibri"/>
                  <a:cs typeface="Calibri"/>
                </a:rPr>
                <a:t>Improve energy efficiency</a:t>
              </a:r>
            </a:p>
            <a:p>
              <a:pPr marL="0" marR="0" lvl="0" indent="0" algn="l" defTabSz="755650" rtl="0" eaLnBrk="1" fontAlgn="auto" latinLnBrk="0" hangingPunct="1">
                <a:lnSpc>
                  <a:spcPct val="90000"/>
                </a:lnSpc>
                <a:spcBef>
                  <a:spcPct val="0"/>
                </a:spcBef>
                <a:spcAft>
                  <a:spcPct val="35000"/>
                </a:spcAft>
                <a:buClrTx/>
                <a:buSzTx/>
                <a:buFontTx/>
                <a:buNone/>
                <a:tabLst/>
                <a:defRPr/>
              </a:pPr>
              <a:r>
                <a:rPr lang="en-US" sz="2000" dirty="0">
                  <a:solidFill>
                    <a:prstClr val="black">
                      <a:hueOff val="0"/>
                      <a:satOff val="0"/>
                      <a:lumOff val="0"/>
                      <a:alphaOff val="0"/>
                    </a:prstClr>
                  </a:solidFill>
                  <a:latin typeface="Calibri"/>
                  <a:cs typeface="Calibri"/>
                </a:rPr>
                <a:t>Install fence line monitors</a:t>
              </a:r>
              <a:endParaRPr kumimoji="0" lang="en-US" sz="2000" b="0" i="0" u="none" strike="noStrike" kern="1200" cap="none" spc="0" normalizeH="0" baseline="0" noProof="0" dirty="0">
                <a:ln>
                  <a:noFill/>
                </a:ln>
                <a:solidFill>
                  <a:prstClr val="black">
                    <a:hueOff val="0"/>
                    <a:satOff val="0"/>
                    <a:lumOff val="0"/>
                    <a:alphaOff val="0"/>
                  </a:prstClr>
                </a:solidFill>
                <a:effectLst/>
                <a:uLnTx/>
                <a:uFillTx/>
                <a:latin typeface="Calibri"/>
                <a:ea typeface="+mn-ea"/>
                <a:cs typeface="Calibri"/>
              </a:endParaRPr>
            </a:p>
          </p:txBody>
        </p:sp>
        <p:sp>
          <p:nvSpPr>
            <p:cNvPr id="9" name="Rectangle 8" descr="Schoolhouse">
              <a:extLst>
                <a:ext uri="{FF2B5EF4-FFF2-40B4-BE49-F238E27FC236}">
                  <a16:creationId xmlns:a16="http://schemas.microsoft.com/office/drawing/2014/main" id="{283BDFC1-92B9-4128-A41F-DF4FE2E7CF7C}"/>
                </a:ext>
              </a:extLst>
            </p:cNvPr>
            <p:cNvSpPr/>
            <p:nvPr/>
          </p:nvSpPr>
          <p:spPr>
            <a:xfrm>
              <a:off x="5567046" y="2724570"/>
              <a:ext cx="1743213" cy="1706352"/>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1" name="Rectangle 10" descr="Stethoscope">
              <a:extLst>
                <a:ext uri="{FF2B5EF4-FFF2-40B4-BE49-F238E27FC236}">
                  <a16:creationId xmlns:a16="http://schemas.microsoft.com/office/drawing/2014/main" id="{EEF35471-BF16-4B7F-B8C7-433957B24B4F}"/>
                </a:ext>
              </a:extLst>
            </p:cNvPr>
            <p:cNvSpPr/>
            <p:nvPr/>
          </p:nvSpPr>
          <p:spPr>
            <a:xfrm>
              <a:off x="2856018" y="2950235"/>
              <a:ext cx="1346625" cy="1346625"/>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grpSp>
          <p:nvGrpSpPr>
            <p:cNvPr id="33" name="Group 32">
              <a:extLst>
                <a:ext uri="{FF2B5EF4-FFF2-40B4-BE49-F238E27FC236}">
                  <a16:creationId xmlns:a16="http://schemas.microsoft.com/office/drawing/2014/main" id="{F3DB80F6-068A-4F78-BC73-FFCF3ED6403E}"/>
                </a:ext>
              </a:extLst>
            </p:cNvPr>
            <p:cNvGrpSpPr/>
            <p:nvPr/>
          </p:nvGrpSpPr>
          <p:grpSpPr>
            <a:xfrm>
              <a:off x="7438733" y="2677971"/>
              <a:ext cx="1886533" cy="1886533"/>
              <a:chOff x="3628733" y="3022646"/>
              <a:chExt cx="1886533" cy="1886533"/>
            </a:xfrm>
          </p:grpSpPr>
          <p:grpSp>
            <p:nvGrpSpPr>
              <p:cNvPr id="31" name="Group 30">
                <a:extLst>
                  <a:ext uri="{FF2B5EF4-FFF2-40B4-BE49-F238E27FC236}">
                    <a16:creationId xmlns:a16="http://schemas.microsoft.com/office/drawing/2014/main" id="{C1B0BE58-C601-4ED6-9B6B-85A4BE9DCA4B}"/>
                  </a:ext>
                </a:extLst>
              </p:cNvPr>
              <p:cNvGrpSpPr/>
              <p:nvPr/>
            </p:nvGrpSpPr>
            <p:grpSpPr>
              <a:xfrm>
                <a:off x="3628733" y="3022646"/>
                <a:ext cx="1886533" cy="1886533"/>
                <a:chOff x="3205495" y="1481115"/>
                <a:chExt cx="1886533" cy="1886533"/>
              </a:xfrm>
            </p:grpSpPr>
            <p:pic>
              <p:nvPicPr>
                <p:cNvPr id="29" name="Graphic 28" descr="Computer">
                  <a:extLst>
                    <a:ext uri="{FF2B5EF4-FFF2-40B4-BE49-F238E27FC236}">
                      <a16:creationId xmlns:a16="http://schemas.microsoft.com/office/drawing/2014/main" id="{09B20D06-D2A6-44DA-A42D-6957DF8933F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3205495" y="1481115"/>
                  <a:ext cx="1886533" cy="1886533"/>
                </a:xfrm>
                <a:prstGeom prst="rect">
                  <a:avLst/>
                </a:prstGeom>
              </p:spPr>
            </p:pic>
            <p:sp>
              <p:nvSpPr>
                <p:cNvPr id="30" name="Rectangle 29" descr="Bar chart">
                  <a:extLst>
                    <a:ext uri="{FF2B5EF4-FFF2-40B4-BE49-F238E27FC236}">
                      <a16:creationId xmlns:a16="http://schemas.microsoft.com/office/drawing/2014/main" id="{406B4DF1-13E2-4DD8-9CFE-AE4F8A0E0E26}"/>
                    </a:ext>
                  </a:extLst>
                </p:cNvPr>
                <p:cNvSpPr/>
                <p:nvPr/>
              </p:nvSpPr>
              <p:spPr>
                <a:xfrm>
                  <a:off x="3406096" y="2086655"/>
                  <a:ext cx="769392" cy="4572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32" name="Rectangle 31" descr="Bar chart">
                <a:extLst>
                  <a:ext uri="{FF2B5EF4-FFF2-40B4-BE49-F238E27FC236}">
                    <a16:creationId xmlns:a16="http://schemas.microsoft.com/office/drawing/2014/main" id="{2802165B-8F58-4C08-935E-DE771F93566D}"/>
                  </a:ext>
                </a:extLst>
              </p:cNvPr>
              <p:cNvSpPr/>
              <p:nvPr/>
            </p:nvSpPr>
            <p:spPr>
              <a:xfrm>
                <a:off x="4975358" y="3914768"/>
                <a:ext cx="457200" cy="457200"/>
              </a:xfrm>
              <a:prstGeom prst="rect">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sp>
        <p:nvSpPr>
          <p:cNvPr id="3" name="Rectangle 2">
            <a:extLst>
              <a:ext uri="{FF2B5EF4-FFF2-40B4-BE49-F238E27FC236}">
                <a16:creationId xmlns:a16="http://schemas.microsoft.com/office/drawing/2014/main" id="{3FD4C419-2117-FC6F-5AC8-D284A627AECF}"/>
              </a:ext>
            </a:extLst>
          </p:cNvPr>
          <p:cNvSpPr txBox="1">
            <a:spLocks noRot="1" noChangeArrowheads="1"/>
          </p:cNvSpPr>
          <p:nvPr/>
        </p:nvSpPr>
        <p:spPr>
          <a:xfrm>
            <a:off x="608534" y="402200"/>
            <a:ext cx="99932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Supplemental Environmental Projects</a:t>
            </a:r>
          </a:p>
        </p:txBody>
      </p:sp>
    </p:spTree>
    <p:extLst>
      <p:ext uri="{BB962C8B-B14F-4D97-AF65-F5344CB8AC3E}">
        <p14:creationId xmlns:p14="http://schemas.microsoft.com/office/powerpoint/2010/main" val="14911948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55BB82B-3EFC-4A14-A91E-FCEF741CF981}"/>
              </a:ext>
            </a:extLst>
          </p:cNvPr>
          <p:cNvSpPr>
            <a:spLocks noGrp="1"/>
          </p:cNvSpPr>
          <p:nvPr>
            <p:ph type="title"/>
          </p:nvPr>
        </p:nvSpPr>
        <p:spPr>
          <a:xfrm>
            <a:off x="1039177" y="6096000"/>
            <a:ext cx="10113645" cy="601978"/>
          </a:xfrm>
        </p:spPr>
        <p:txBody>
          <a:bodyPr/>
          <a:lstStyle/>
          <a:p>
            <a:pPr>
              <a:lnSpc>
                <a:spcPct val="100000"/>
              </a:lnSpc>
            </a:pPr>
            <a:r>
              <a:rPr lang="en-US" sz="2400">
                <a:latin typeface="Calibri" panose="020F0502020204030204" pitchFamily="34" charset="0"/>
                <a:cs typeface="Calibri" panose="020F0502020204030204" pitchFamily="34" charset="0"/>
              </a:rPr>
              <a:t>800-662-9278  |  Michigan.gov/EGLE</a:t>
            </a:r>
          </a:p>
        </p:txBody>
      </p:sp>
      <p:sp>
        <p:nvSpPr>
          <p:cNvPr id="10" name="Text Placeholder 9">
            <a:extLst>
              <a:ext uri="{FF2B5EF4-FFF2-40B4-BE49-F238E27FC236}">
                <a16:creationId xmlns:a16="http://schemas.microsoft.com/office/drawing/2014/main" id="{1F7F3BF3-EF74-4770-9B59-9002462015D8}"/>
              </a:ext>
            </a:extLst>
          </p:cNvPr>
          <p:cNvSpPr>
            <a:spLocks noGrp="1"/>
          </p:cNvSpPr>
          <p:nvPr>
            <p:ph type="body" sz="half" idx="2"/>
          </p:nvPr>
        </p:nvSpPr>
        <p:spPr>
          <a:xfrm>
            <a:off x="1039177" y="3804745"/>
            <a:ext cx="10113264" cy="1891862"/>
          </a:xfrm>
        </p:spPr>
        <p:txBody>
          <a:bodyPr>
            <a:normAutofit/>
          </a:bodyPr>
          <a:lstStyle/>
          <a:p>
            <a:pPr>
              <a:lnSpc>
                <a:spcPct val="110000"/>
              </a:lnSpc>
            </a:pPr>
            <a:r>
              <a:rPr lang="en-US" sz="3600" dirty="0">
                <a:latin typeface="+mj-lt"/>
              </a:rPr>
              <a:t>Jenine Camilleri, Air Quality Division</a:t>
            </a:r>
          </a:p>
          <a:p>
            <a:pPr>
              <a:lnSpc>
                <a:spcPct val="110000"/>
              </a:lnSpc>
            </a:pPr>
            <a:r>
              <a:rPr lang="en-US" sz="3600" dirty="0">
                <a:solidFill>
                  <a:schemeClr val="tx1"/>
                </a:solidFill>
                <a:latin typeface="+mj-lt"/>
                <a:hlinkClick r:id="rId3">
                  <a:extLst>
                    <a:ext uri="{A12FA001-AC4F-418D-AE19-62706E023703}">
                      <ahyp:hlinkClr xmlns:ahyp="http://schemas.microsoft.com/office/drawing/2018/hyperlinkcolor" val="tx"/>
                    </a:ext>
                  </a:extLst>
                </a:hlinkClick>
              </a:rPr>
              <a:t>camillerij@Michigan.gov</a:t>
            </a:r>
            <a:r>
              <a:rPr lang="en-US" sz="3600" dirty="0">
                <a:solidFill>
                  <a:schemeClr val="tx1"/>
                </a:solidFill>
                <a:latin typeface="+mj-lt"/>
              </a:rPr>
              <a:t>  |  517-643-2612</a:t>
            </a:r>
          </a:p>
        </p:txBody>
      </p:sp>
    </p:spTree>
    <p:extLst>
      <p:ext uri="{BB962C8B-B14F-4D97-AF65-F5344CB8AC3E}">
        <p14:creationId xmlns:p14="http://schemas.microsoft.com/office/powerpoint/2010/main" val="1235299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89158-B7E8-4F27-AA74-5E61FFA1BB81}"/>
              </a:ext>
            </a:extLst>
          </p:cNvPr>
          <p:cNvSpPr>
            <a:spLocks noGrp="1"/>
          </p:cNvSpPr>
          <p:nvPr>
            <p:ph type="title"/>
          </p:nvPr>
        </p:nvSpPr>
        <p:spPr>
          <a:xfrm>
            <a:off x="5143893" y="314435"/>
            <a:ext cx="6368142" cy="1450757"/>
          </a:xfrm>
        </p:spPr>
        <p:txBody>
          <a:bodyPr>
            <a:normAutofit/>
          </a:bodyPr>
          <a:lstStyle/>
          <a:p>
            <a:r>
              <a:rPr lang="en-US" b="1" dirty="0"/>
              <a:t>Air Quality Division </a:t>
            </a:r>
            <a:br>
              <a:rPr lang="en-US" b="1" dirty="0"/>
            </a:br>
            <a:r>
              <a:rPr lang="en-US" b="1" dirty="0"/>
              <a:t>2022 Accomplishments </a:t>
            </a:r>
          </a:p>
        </p:txBody>
      </p:sp>
      <p:sp>
        <p:nvSpPr>
          <p:cNvPr id="3" name="Content Placeholder 2">
            <a:extLst>
              <a:ext uri="{FF2B5EF4-FFF2-40B4-BE49-F238E27FC236}">
                <a16:creationId xmlns:a16="http://schemas.microsoft.com/office/drawing/2014/main" id="{DFF32B34-A2A8-477D-A903-B0DAFDF6093D}"/>
              </a:ext>
            </a:extLst>
          </p:cNvPr>
          <p:cNvSpPr>
            <a:spLocks noGrp="1"/>
          </p:cNvSpPr>
          <p:nvPr>
            <p:ph idx="1"/>
          </p:nvPr>
        </p:nvSpPr>
        <p:spPr>
          <a:xfrm>
            <a:off x="5358581" y="1875935"/>
            <a:ext cx="6833398" cy="4458380"/>
          </a:xfrm>
        </p:spPr>
        <p:txBody>
          <a:bodyPr>
            <a:noAutofit/>
          </a:bodyPr>
          <a:lstStyle/>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Pre-construction permit actions = 570</a:t>
            </a:r>
            <a:endParaRPr lang="en-US" i="0" dirty="0">
              <a:effectLst/>
              <a:latin typeface="Calibri Light" panose="020F0302020204030204" pitchFamily="34" charset="0"/>
              <a:cs typeface="Calibri Light" panose="020F0302020204030204" pitchFamily="34" charset="0"/>
            </a:endParaRP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Renewable Operating permit actions = </a:t>
            </a:r>
            <a:r>
              <a:rPr lang="en-US" dirty="0">
                <a:latin typeface="Calibri Light" panose="020F0302020204030204" pitchFamily="34" charset="0"/>
                <a:cs typeface="Calibri Light" panose="020F0302020204030204" pitchFamily="34" charset="0"/>
              </a:rPr>
              <a:t>45</a:t>
            </a:r>
            <a:endParaRPr lang="en-US" i="0" dirty="0">
              <a:effectLst/>
              <a:latin typeface="Calibri Light" panose="020F0302020204030204" pitchFamily="34" charset="0"/>
              <a:cs typeface="Calibri Light" panose="020F0302020204030204" pitchFamily="34" charset="0"/>
            </a:endParaRPr>
          </a:p>
          <a:p>
            <a:pPr marL="285750" indent="-285750" fontAlgn="base">
              <a:spcBef>
                <a:spcPts val="600"/>
              </a:spcBef>
              <a:buClr>
                <a:schemeClr val="tx1"/>
              </a:buClr>
              <a:buFont typeface="Arial" panose="020B0604020202020204" pitchFamily="34" charset="0"/>
              <a:buChar char="•"/>
            </a:pPr>
            <a:r>
              <a:rPr lang="en-US" dirty="0">
                <a:latin typeface="Calibri Light" panose="020F0302020204030204" pitchFamily="34" charset="0"/>
                <a:cs typeface="Calibri Light" panose="020F0302020204030204" pitchFamily="34" charset="0"/>
              </a:rPr>
              <a:t>Inspections = 929</a:t>
            </a:r>
          </a:p>
          <a:p>
            <a:pPr marL="285750" indent="-285750" fontAlgn="base">
              <a:spcBef>
                <a:spcPts val="600"/>
              </a:spcBef>
              <a:buClr>
                <a:schemeClr val="tx1"/>
              </a:buClr>
              <a:buFont typeface="Arial" panose="020B0604020202020204" pitchFamily="34" charset="0"/>
              <a:buChar char="•"/>
            </a:pPr>
            <a:r>
              <a:rPr lang="en-US" dirty="0">
                <a:latin typeface="Calibri Light" panose="020F0302020204030204" pitchFamily="34" charset="0"/>
                <a:cs typeface="Calibri Light" panose="020F0302020204030204" pitchFamily="34" charset="0"/>
              </a:rPr>
              <a:t>Air Complaints Received and Resolved = 2,482</a:t>
            </a:r>
          </a:p>
          <a:p>
            <a:pPr marL="285750" indent="-28575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Monitored outdoor air at </a:t>
            </a:r>
            <a:r>
              <a:rPr lang="en-US" dirty="0">
                <a:latin typeface="Calibri Light" panose="020F0302020204030204" pitchFamily="34" charset="0"/>
                <a:cs typeface="Calibri Light" panose="020F0302020204030204" pitchFamily="34" charset="0"/>
              </a:rPr>
              <a:t>over 43</a:t>
            </a:r>
            <a:r>
              <a:rPr lang="en-US" i="0" u="none" strike="noStrike" dirty="0">
                <a:effectLst/>
                <a:latin typeface="Calibri Light" panose="020F0302020204030204" pitchFamily="34" charset="0"/>
                <a:cs typeface="Calibri Light" panose="020F0302020204030204" pitchFamily="34" charset="0"/>
              </a:rPr>
              <a:t> sites, with 100</a:t>
            </a:r>
            <a:r>
              <a:rPr lang="en-US" dirty="0">
                <a:latin typeface="Calibri Light" panose="020F0302020204030204" pitchFamily="34" charset="0"/>
                <a:cs typeface="Calibri Light" panose="020F0302020204030204" pitchFamily="34" charset="0"/>
              </a:rPr>
              <a:t>+ </a:t>
            </a:r>
            <a:r>
              <a:rPr lang="en-US" i="0" u="none" strike="noStrike" dirty="0">
                <a:effectLst/>
                <a:latin typeface="Calibri Light" panose="020F0302020204030204" pitchFamily="34" charset="0"/>
                <a:cs typeface="Calibri Light" panose="020F0302020204030204" pitchFamily="34" charset="0"/>
              </a:rPr>
              <a:t>monitors</a:t>
            </a:r>
            <a:r>
              <a:rPr lang="en-US" i="0" dirty="0">
                <a:effectLst/>
                <a:latin typeface="Calibri Light" panose="020F0302020204030204" pitchFamily="34" charset="0"/>
                <a:cs typeface="Calibri Light" panose="020F0302020204030204" pitchFamily="34" charset="0"/>
              </a:rPr>
              <a:t>​</a:t>
            </a: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Emission reports received from industry = 1,600+</a:t>
            </a:r>
            <a:r>
              <a:rPr lang="en-US" i="0" dirty="0">
                <a:effectLst/>
                <a:latin typeface="Calibri Light" panose="020F0302020204030204" pitchFamily="34" charset="0"/>
                <a:cs typeface="Calibri Light" panose="020F0302020204030204" pitchFamily="34" charset="0"/>
              </a:rPr>
              <a:t>​</a:t>
            </a: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Asbestos removal notifications received = </a:t>
            </a:r>
            <a:r>
              <a:rPr lang="en-US" dirty="0">
                <a:latin typeface="Calibri Light" panose="020F0302020204030204" pitchFamily="34" charset="0"/>
                <a:cs typeface="Calibri Light" panose="020F0302020204030204" pitchFamily="34" charset="0"/>
              </a:rPr>
              <a:t>69,176</a:t>
            </a:r>
            <a:endParaRPr lang="en-US" i="0" dirty="0">
              <a:effectLst/>
              <a:latin typeface="Calibri Light" panose="020F0302020204030204" pitchFamily="34" charset="0"/>
              <a:cs typeface="Calibri Light" panose="020F0302020204030204" pitchFamily="34" charset="0"/>
            </a:endParaRP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Asbestos inspections completed = </a:t>
            </a:r>
            <a:r>
              <a:rPr lang="en-US" dirty="0">
                <a:latin typeface="Calibri Light" panose="020F0302020204030204" pitchFamily="34" charset="0"/>
                <a:cs typeface="Calibri Light" panose="020F0302020204030204" pitchFamily="34" charset="0"/>
              </a:rPr>
              <a:t>1,726</a:t>
            </a:r>
            <a:endParaRPr lang="en-US" i="0" dirty="0">
              <a:effectLst/>
              <a:latin typeface="Calibri Light" panose="020F0302020204030204" pitchFamily="34" charset="0"/>
              <a:cs typeface="Calibri Light" panose="020F0302020204030204" pitchFamily="34" charset="0"/>
            </a:endParaRP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Violation notices issued = </a:t>
            </a:r>
            <a:r>
              <a:rPr lang="en-US" dirty="0">
                <a:latin typeface="Calibri Light" panose="020F0302020204030204" pitchFamily="34" charset="0"/>
                <a:cs typeface="Calibri Light" panose="020F0302020204030204" pitchFamily="34" charset="0"/>
              </a:rPr>
              <a:t>433</a:t>
            </a:r>
            <a:endParaRPr lang="en-US" i="0" dirty="0">
              <a:effectLst/>
              <a:latin typeface="Calibri Light" panose="020F0302020204030204" pitchFamily="34" charset="0"/>
              <a:cs typeface="Calibri Light" panose="020F0302020204030204" pitchFamily="34" charset="0"/>
            </a:endParaRPr>
          </a:p>
          <a:p>
            <a:pPr marL="285750" indent="-285750" rtl="0" fontAlgn="base">
              <a:spcBef>
                <a:spcPts val="600"/>
              </a:spcBef>
              <a:buClr>
                <a:schemeClr val="tx1"/>
              </a:buClr>
              <a:buFont typeface="Arial" panose="020B0604020202020204" pitchFamily="34" charset="0"/>
              <a:buChar char="•"/>
            </a:pPr>
            <a:r>
              <a:rPr lang="en-US" i="0" u="none" strike="noStrike" dirty="0">
                <a:effectLst/>
                <a:latin typeface="Calibri Light" panose="020F0302020204030204" pitchFamily="34" charset="0"/>
                <a:cs typeface="Calibri Light" panose="020F0302020204030204" pitchFamily="34" charset="0"/>
              </a:rPr>
              <a:t>Enforcement cases = 27</a:t>
            </a:r>
          </a:p>
          <a:p>
            <a:pPr marL="285750" indent="-285750" rtl="0" fontAlgn="base">
              <a:spcBef>
                <a:spcPts val="600"/>
              </a:spcBef>
              <a:buClr>
                <a:schemeClr val="tx1"/>
              </a:buClr>
              <a:buFont typeface="Arial" panose="020B0604020202020204" pitchFamily="34" charset="0"/>
              <a:buChar char="•"/>
            </a:pPr>
            <a:r>
              <a:rPr lang="en-US" i="0" dirty="0">
                <a:effectLst/>
                <a:latin typeface="Calibri Light" panose="020F0302020204030204" pitchFamily="34" charset="0"/>
                <a:cs typeface="Calibri Light" panose="020F0302020204030204" pitchFamily="34" charset="0"/>
              </a:rPr>
              <a:t>Over 19,000 email list subscribers</a:t>
            </a:r>
          </a:p>
          <a:p>
            <a:pPr rtl="0" fontAlgn="base">
              <a:buFont typeface="Arial" panose="020B0604020202020204" pitchFamily="34" charset="0"/>
              <a:buChar char="•"/>
            </a:pPr>
            <a:endParaRPr lang="en-US" i="0" dirty="0">
              <a:effectLst/>
              <a:latin typeface="+mj-lt"/>
              <a:cs typeface="Calibri"/>
            </a:endParaRPr>
          </a:p>
          <a:p>
            <a:endParaRPr lang="en-US" dirty="0"/>
          </a:p>
        </p:txBody>
      </p:sp>
      <p:pic>
        <p:nvPicPr>
          <p:cNvPr id="5" name="Picture 4" descr="Graphical user interface&#10;&#10;Description automatically generated">
            <a:extLst>
              <a:ext uri="{FF2B5EF4-FFF2-40B4-BE49-F238E27FC236}">
                <a16:creationId xmlns:a16="http://schemas.microsoft.com/office/drawing/2014/main" id="{267ED584-0504-2E5C-7504-FE694D07617B}"/>
              </a:ext>
            </a:extLst>
          </p:cNvPr>
          <p:cNvPicPr>
            <a:picLocks noChangeAspect="1"/>
          </p:cNvPicPr>
          <p:nvPr/>
        </p:nvPicPr>
        <p:blipFill rotWithShape="1">
          <a:blip r:embed="rId3">
            <a:extLst>
              <a:ext uri="{28A0092B-C50C-407E-A947-70E740481C1C}">
                <a14:useLocalDpi xmlns:a14="http://schemas.microsoft.com/office/drawing/2010/main" val="0"/>
              </a:ext>
            </a:extLst>
          </a:blip>
          <a:srcRect l="6493" r="5236" b="-2"/>
          <a:stretch/>
        </p:blipFill>
        <p:spPr>
          <a:xfrm>
            <a:off x="20" y="-12128"/>
            <a:ext cx="4654276" cy="6870127"/>
          </a:xfrm>
          <a:prstGeom prst="rect">
            <a:avLst/>
          </a:prstGeom>
        </p:spPr>
      </p:pic>
    </p:spTree>
    <p:extLst>
      <p:ext uri="{BB962C8B-B14F-4D97-AF65-F5344CB8AC3E}">
        <p14:creationId xmlns:p14="http://schemas.microsoft.com/office/powerpoint/2010/main" val="417212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3" name="Rectangle 10">
            <a:extLst>
              <a:ext uri="{FF2B5EF4-FFF2-40B4-BE49-F238E27FC236}">
                <a16:creationId xmlns:a16="http://schemas.microsoft.com/office/drawing/2014/main" id="{05670695-BABB-487A-9D4A-6B549E1C4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4" name="Rectangle 12">
            <a:extLst>
              <a:ext uri="{FF2B5EF4-FFF2-40B4-BE49-F238E27FC236}">
                <a16:creationId xmlns:a16="http://schemas.microsoft.com/office/drawing/2014/main" id="{0E639418-A68B-41C9-8706-DAD1D3E21D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92370" y="516835"/>
            <a:ext cx="3084844" cy="2103875"/>
          </a:xfrm>
        </p:spPr>
        <p:txBody>
          <a:bodyPr>
            <a:normAutofit/>
          </a:bodyPr>
          <a:lstStyle/>
          <a:p>
            <a:r>
              <a:rPr lang="en-US" sz="3600">
                <a:solidFill>
                  <a:srgbClr val="FFFFFF"/>
                </a:solidFill>
              </a:rPr>
              <a:t>Pillars of Compliance and Enforcement</a:t>
            </a:r>
          </a:p>
        </p:txBody>
      </p:sp>
      <p:sp>
        <p:nvSpPr>
          <p:cNvPr id="3" name="Content Placeholder 2"/>
          <p:cNvSpPr>
            <a:spLocks noGrp="1"/>
          </p:cNvSpPr>
          <p:nvPr>
            <p:ph idx="1"/>
          </p:nvPr>
        </p:nvSpPr>
        <p:spPr>
          <a:xfrm>
            <a:off x="492371" y="2653800"/>
            <a:ext cx="3084844" cy="3335519"/>
          </a:xfrm>
        </p:spPr>
        <p:txBody>
          <a:bodyPr>
            <a:normAutofit/>
          </a:bodyPr>
          <a:lstStyle/>
          <a:p>
            <a:r>
              <a:rPr lang="en-US" sz="1500">
                <a:solidFill>
                  <a:srgbClr val="FFFFFF"/>
                </a:solidFill>
              </a:rPr>
              <a:t>Timely </a:t>
            </a:r>
          </a:p>
          <a:p>
            <a:r>
              <a:rPr lang="en-US" sz="1500">
                <a:solidFill>
                  <a:srgbClr val="FFFFFF"/>
                </a:solidFill>
              </a:rPr>
              <a:t>Consistent</a:t>
            </a:r>
          </a:p>
          <a:p>
            <a:r>
              <a:rPr lang="en-US" sz="1500">
                <a:solidFill>
                  <a:srgbClr val="FFFFFF"/>
                </a:solidFill>
              </a:rPr>
              <a:t>Addresses harm to pubic health/env. and importance to program priorities</a:t>
            </a:r>
          </a:p>
          <a:p>
            <a:r>
              <a:rPr lang="en-US" sz="1500">
                <a:solidFill>
                  <a:srgbClr val="FFFFFF"/>
                </a:solidFill>
              </a:rPr>
              <a:t>Usually progressive in nature</a:t>
            </a:r>
          </a:p>
          <a:p>
            <a:pPr lvl="1"/>
            <a:r>
              <a:rPr lang="en-US" sz="1500">
                <a:solidFill>
                  <a:srgbClr val="FFFFFF"/>
                </a:solidFill>
              </a:rPr>
              <a:t>Can initiate enforcement at any time  depending on seriousness of violation</a:t>
            </a:r>
          </a:p>
          <a:p>
            <a:pPr marL="0" indent="0">
              <a:buNone/>
            </a:pPr>
            <a:endParaRPr lang="en-US" sz="1500">
              <a:solidFill>
                <a:srgbClr val="FFFFFF"/>
              </a:solidFill>
            </a:endParaRPr>
          </a:p>
        </p:txBody>
      </p:sp>
      <p:sp>
        <p:nvSpPr>
          <p:cNvPr id="35" name="Rectangle 14">
            <a:extLst>
              <a:ext uri="{FF2B5EF4-FFF2-40B4-BE49-F238E27FC236}">
                <a16:creationId xmlns:a16="http://schemas.microsoft.com/office/drawing/2014/main" id="{E579711D-7383-441E-8339-9A2B5666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5" descr="A picture containing text, grass, nature, cloud&#10;&#10;Description automatically generated">
            <a:extLst>
              <a:ext uri="{FF2B5EF4-FFF2-40B4-BE49-F238E27FC236}">
                <a16:creationId xmlns:a16="http://schemas.microsoft.com/office/drawing/2014/main" id="{039B20C5-7862-F8DB-AD46-A73C218AE97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2017" y="1551030"/>
            <a:ext cx="6798082" cy="3755940"/>
          </a:xfrm>
          <a:prstGeom prst="rect">
            <a:avLst/>
          </a:prstGeom>
        </p:spPr>
      </p:pic>
    </p:spTree>
    <p:extLst>
      <p:ext uri="{BB962C8B-B14F-4D97-AF65-F5344CB8AC3E}">
        <p14:creationId xmlns:p14="http://schemas.microsoft.com/office/powerpoint/2010/main" val="36267022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2DC07-0ACC-F0AC-356D-10833E32C25F}"/>
              </a:ext>
            </a:extLst>
          </p:cNvPr>
          <p:cNvSpPr>
            <a:spLocks noGrp="1"/>
          </p:cNvSpPr>
          <p:nvPr>
            <p:ph type="title"/>
          </p:nvPr>
        </p:nvSpPr>
        <p:spPr>
          <a:xfrm>
            <a:off x="248575" y="274638"/>
            <a:ext cx="11558726" cy="868362"/>
          </a:xfrm>
        </p:spPr>
        <p:txBody>
          <a:bodyPr>
            <a:noAutofit/>
          </a:bodyPr>
          <a:lstStyle/>
          <a:p>
            <a:r>
              <a:rPr lang="en-US" sz="3600" dirty="0"/>
              <a:t>EGLE Compliance Enforcement Policy &amp; Procedure</a:t>
            </a:r>
          </a:p>
        </p:txBody>
      </p:sp>
      <p:sp>
        <p:nvSpPr>
          <p:cNvPr id="3" name="Content Placeholder 2">
            <a:extLst>
              <a:ext uri="{FF2B5EF4-FFF2-40B4-BE49-F238E27FC236}">
                <a16:creationId xmlns:a16="http://schemas.microsoft.com/office/drawing/2014/main" id="{2D5ABFE8-6BF2-D834-89DD-673B93ACA88B}"/>
              </a:ext>
            </a:extLst>
          </p:cNvPr>
          <p:cNvSpPr>
            <a:spLocks noGrp="1"/>
          </p:cNvSpPr>
          <p:nvPr>
            <p:ph idx="1"/>
          </p:nvPr>
        </p:nvSpPr>
        <p:spPr>
          <a:xfrm>
            <a:off x="585926" y="2090057"/>
            <a:ext cx="7172334" cy="4086906"/>
          </a:xfrm>
        </p:spPr>
        <p:txBody>
          <a:bodyPr>
            <a:normAutofit/>
          </a:bodyPr>
          <a:lstStyle/>
          <a:p>
            <a:r>
              <a:rPr lang="en-US" dirty="0"/>
              <a:t>Goals: </a:t>
            </a:r>
          </a:p>
          <a:p>
            <a:pPr lvl="1"/>
            <a:r>
              <a:rPr lang="en-US" dirty="0"/>
              <a:t>Cross division consistency</a:t>
            </a:r>
          </a:p>
          <a:p>
            <a:pPr lvl="1"/>
            <a:r>
              <a:rPr lang="en-US" dirty="0"/>
              <a:t>Efficient and timely resolution of violations</a:t>
            </a:r>
          </a:p>
          <a:p>
            <a:pPr lvl="1"/>
            <a:r>
              <a:rPr lang="en-US" dirty="0"/>
              <a:t>Create public and regulated community expectations</a:t>
            </a:r>
          </a:p>
          <a:p>
            <a:r>
              <a:rPr lang="en-US" dirty="0"/>
              <a:t>Applies to all C&amp;E activities in EGLE</a:t>
            </a:r>
          </a:p>
          <a:p>
            <a:pPr lvl="1"/>
            <a:r>
              <a:rPr lang="en-US" dirty="0"/>
              <a:t>Divisions are updating procedures to align with goals of policy</a:t>
            </a:r>
          </a:p>
          <a:p>
            <a:r>
              <a:rPr lang="en-US" dirty="0"/>
              <a:t>Effective Date: July 1, 2022</a:t>
            </a:r>
          </a:p>
        </p:txBody>
      </p:sp>
      <p:pic>
        <p:nvPicPr>
          <p:cNvPr id="6" name="Picture 5" descr="Text&#10;&#10;Description automatically generated">
            <a:extLst>
              <a:ext uri="{FF2B5EF4-FFF2-40B4-BE49-F238E27FC236}">
                <a16:creationId xmlns:a16="http://schemas.microsoft.com/office/drawing/2014/main" id="{8B5E992B-8F25-BB33-5B97-DF233D2C1D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58260" y="1463383"/>
            <a:ext cx="3611484" cy="47135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06495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7BFA1-CCE6-5EFD-8C01-821CB22100F8}"/>
              </a:ext>
            </a:extLst>
          </p:cNvPr>
          <p:cNvSpPr>
            <a:spLocks noGrp="1"/>
          </p:cNvSpPr>
          <p:nvPr>
            <p:ph type="title"/>
          </p:nvPr>
        </p:nvSpPr>
        <p:spPr>
          <a:xfrm>
            <a:off x="1040860" y="978102"/>
            <a:ext cx="10507674" cy="724238"/>
          </a:xfrm>
        </p:spPr>
        <p:txBody>
          <a:bodyPr anchor="b">
            <a:normAutofit/>
          </a:bodyPr>
          <a:lstStyle/>
          <a:p>
            <a:pPr algn="l"/>
            <a:r>
              <a:rPr lang="en-US" dirty="0"/>
              <a:t>Key Changes</a:t>
            </a:r>
          </a:p>
        </p:txBody>
      </p:sp>
      <p:sp>
        <p:nvSpPr>
          <p:cNvPr id="3" name="Content Placeholder 2">
            <a:extLst>
              <a:ext uri="{FF2B5EF4-FFF2-40B4-BE49-F238E27FC236}">
                <a16:creationId xmlns:a16="http://schemas.microsoft.com/office/drawing/2014/main" id="{7AC24EB4-0E57-A244-9122-CE611610D9DD}"/>
              </a:ext>
            </a:extLst>
          </p:cNvPr>
          <p:cNvSpPr>
            <a:spLocks noGrp="1"/>
          </p:cNvSpPr>
          <p:nvPr>
            <p:ph idx="1"/>
          </p:nvPr>
        </p:nvSpPr>
        <p:spPr>
          <a:xfrm>
            <a:off x="4714193" y="2489329"/>
            <a:ext cx="6458443" cy="3215749"/>
          </a:xfrm>
        </p:spPr>
        <p:txBody>
          <a:bodyPr>
            <a:normAutofit/>
          </a:bodyPr>
          <a:lstStyle/>
          <a:p>
            <a:r>
              <a:rPr lang="en-US" sz="2400" dirty="0"/>
              <a:t>Formalize procedures for documenting violations</a:t>
            </a:r>
          </a:p>
          <a:p>
            <a:r>
              <a:rPr lang="en-US" sz="2400" dirty="0"/>
              <a:t>Tracking when violations are resolved </a:t>
            </a:r>
          </a:p>
          <a:p>
            <a:r>
              <a:rPr lang="en-US" sz="2400" dirty="0"/>
              <a:t>Establishes procedures and timeline for referring violations for enforcement and reaching a settlement </a:t>
            </a:r>
          </a:p>
          <a:p>
            <a:pPr marL="0" indent="0">
              <a:buNone/>
            </a:pPr>
            <a:endParaRPr lang="en-US" sz="2400" dirty="0"/>
          </a:p>
        </p:txBody>
      </p:sp>
      <p:pic>
        <p:nvPicPr>
          <p:cNvPr id="5" name="Graphic 4" descr="Old Key with solid fill">
            <a:extLst>
              <a:ext uri="{FF2B5EF4-FFF2-40B4-BE49-F238E27FC236}">
                <a16:creationId xmlns:a16="http://schemas.microsoft.com/office/drawing/2014/main" id="{158AA997-4590-ACAF-7108-BF8084CAC9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4477" y="2682433"/>
            <a:ext cx="2928114" cy="2928114"/>
          </a:xfrm>
          <a:prstGeom prst="rect">
            <a:avLst/>
          </a:prstGeom>
        </p:spPr>
      </p:pic>
    </p:spTree>
    <p:extLst>
      <p:ext uri="{BB962C8B-B14F-4D97-AF65-F5344CB8AC3E}">
        <p14:creationId xmlns:p14="http://schemas.microsoft.com/office/powerpoint/2010/main" val="1227232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7" name="Rectangle 3"/>
          <p:cNvSpPr>
            <a:spLocks noGrp="1" noRot="1" noChangeArrowheads="1"/>
          </p:cNvSpPr>
          <p:nvPr>
            <p:ph type="body" sz="half" idx="1"/>
          </p:nvPr>
        </p:nvSpPr>
        <p:spPr>
          <a:xfrm>
            <a:off x="989814" y="2139885"/>
            <a:ext cx="6155703" cy="3523635"/>
          </a:xfrm>
        </p:spPr>
        <p:txBody>
          <a:bodyPr>
            <a:normAutofit/>
          </a:bodyPr>
          <a:lstStyle/>
          <a:p>
            <a:pPr eaLnBrk="1" hangingPunct="1">
              <a:defRPr/>
            </a:pPr>
            <a:r>
              <a:rPr lang="en-US" sz="2400" dirty="0"/>
              <a:t>Follow EPA Compliance Monitoring Strategy and State Targets</a:t>
            </a:r>
          </a:p>
          <a:p>
            <a:pPr>
              <a:defRPr/>
            </a:pPr>
            <a:r>
              <a:rPr lang="en-US" sz="2400" dirty="0"/>
              <a:t>Targeting </a:t>
            </a:r>
          </a:p>
          <a:p>
            <a:pPr lvl="1">
              <a:defRPr/>
            </a:pPr>
            <a:r>
              <a:rPr lang="en-US" dirty="0"/>
              <a:t>Inspector Initiated </a:t>
            </a:r>
          </a:p>
          <a:p>
            <a:pPr lvl="1" eaLnBrk="1" hangingPunct="1">
              <a:defRPr/>
            </a:pPr>
            <a:r>
              <a:rPr lang="en-US" dirty="0"/>
              <a:t>Citizen complaints</a:t>
            </a:r>
          </a:p>
          <a:p>
            <a:pPr lvl="1" eaLnBrk="1" hangingPunct="1">
              <a:defRPr/>
            </a:pPr>
            <a:r>
              <a:rPr lang="en-US" dirty="0"/>
              <a:t>Air monitoring stations </a:t>
            </a:r>
          </a:p>
          <a:p>
            <a:pPr>
              <a:defRPr/>
            </a:pPr>
            <a:r>
              <a:rPr lang="en-US" sz="2400" dirty="0"/>
              <a:t>Can be Unannounced or Scheduled</a:t>
            </a:r>
            <a:endParaRPr lang="en-US" dirty="0"/>
          </a:p>
          <a:p>
            <a:endParaRPr lang="en-US" sz="2400" dirty="0"/>
          </a:p>
          <a:p>
            <a:pPr marL="0" indent="0" eaLnBrk="1" hangingPunct="1">
              <a:buNone/>
              <a:defRPr/>
            </a:pPr>
            <a:endParaRPr lang="en-US" dirty="0"/>
          </a:p>
        </p:txBody>
      </p:sp>
      <p:pic>
        <p:nvPicPr>
          <p:cNvPr id="10" name="Picture 2" descr="136_3647">
            <a:extLst>
              <a:ext uri="{FF2B5EF4-FFF2-40B4-BE49-F238E27FC236}">
                <a16:creationId xmlns:a16="http://schemas.microsoft.com/office/drawing/2014/main" id="{54D2D499-846C-A03B-BADC-04EDCEF237D5}"/>
              </a:ext>
            </a:extLst>
          </p:cNvPr>
          <p:cNvPicPr>
            <a:picLocks noChangeAspect="1" noChangeArrowheads="1"/>
          </p:cNvPicPr>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096076" y="3429000"/>
            <a:ext cx="2979358" cy="223452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1" name="Picture 4" descr="inspector at fuel tank2">
            <a:extLst>
              <a:ext uri="{FF2B5EF4-FFF2-40B4-BE49-F238E27FC236}">
                <a16:creationId xmlns:a16="http://schemas.microsoft.com/office/drawing/2014/main" id="{18D8A77D-1D47-A297-937E-CBE4E8B17F87}"/>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8104543" y="1344120"/>
            <a:ext cx="2970891" cy="197961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C5BA327A-1527-5284-426F-95A0E3AA721B}"/>
              </a:ext>
            </a:extLst>
          </p:cNvPr>
          <p:cNvSpPr txBox="1">
            <a:spLocks/>
          </p:cNvSpPr>
          <p:nvPr/>
        </p:nvSpPr>
        <p:spPr>
          <a:xfrm>
            <a:off x="680301" y="514422"/>
            <a:ext cx="105156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How are facilities chosen for inspections?</a:t>
            </a:r>
          </a:p>
        </p:txBody>
      </p:sp>
    </p:spTree>
    <p:extLst>
      <p:ext uri="{BB962C8B-B14F-4D97-AF65-F5344CB8AC3E}">
        <p14:creationId xmlns:p14="http://schemas.microsoft.com/office/powerpoint/2010/main" val="372845600"/>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4" presetClass="entr" presetSubtype="0" fill="hold" grpId="0" nodeType="afterEffect">
                                  <p:stCondLst>
                                    <p:cond delay="0"/>
                                  </p:stCondLst>
                                  <p:childTnLst>
                                    <p:set>
                                      <p:cBhvr>
                                        <p:cTn id="6" dur="1" fill="hold">
                                          <p:stCondLst>
                                            <p:cond delay="0"/>
                                          </p:stCondLst>
                                        </p:cTn>
                                        <p:tgtEl>
                                          <p:spTgt spid="236547"/>
                                        </p:tgtEl>
                                        <p:attrNameLst>
                                          <p:attrName>style.visibility</p:attrName>
                                        </p:attrNameLst>
                                      </p:cBhvr>
                                      <p:to>
                                        <p:strVal val="visible"/>
                                      </p:to>
                                    </p:set>
                                    <p:anim from="(-#ppt_w/2)" to="(#ppt_x)" calcmode="lin" valueType="num">
                                      <p:cBhvr>
                                        <p:cTn id="7" dur="600" fill="hold">
                                          <p:stCondLst>
                                            <p:cond delay="0"/>
                                          </p:stCondLst>
                                        </p:cTn>
                                        <p:tgtEl>
                                          <p:spTgt spid="236547"/>
                                        </p:tgtEl>
                                        <p:attrNameLst>
                                          <p:attrName>ppt_x</p:attrName>
                                        </p:attrNameLst>
                                      </p:cBhvr>
                                    </p:anim>
                                    <p:anim from="0" to="-1.0" calcmode="lin" valueType="num">
                                      <p:cBhvr>
                                        <p:cTn id="8" dur="200" decel="50000" autoRev="1" fill="hold">
                                          <p:stCondLst>
                                            <p:cond delay="600"/>
                                          </p:stCondLst>
                                        </p:cTn>
                                        <p:tgtEl>
                                          <p:spTgt spid="236547"/>
                                        </p:tgtEl>
                                        <p:attrNameLst>
                                          <p:attrName>xshear</p:attrName>
                                        </p:attrNameLst>
                                      </p:cBhvr>
                                    </p:anim>
                                    <p:animScale>
                                      <p:cBhvr>
                                        <p:cTn id="9" dur="200" decel="100000" autoRev="1" fill="hold">
                                          <p:stCondLst>
                                            <p:cond delay="600"/>
                                          </p:stCondLst>
                                        </p:cTn>
                                        <p:tgtEl>
                                          <p:spTgt spid="236547"/>
                                        </p:tgtEl>
                                      </p:cBhvr>
                                      <p:from x="100000" y="100000"/>
                                      <p:to x="80000" y="100000"/>
                                    </p:animScale>
                                    <p:anim by="(#ppt_h/3+#ppt_w*0.1)" calcmode="lin" valueType="num">
                                      <p:cBhvr additive="sum">
                                        <p:cTn id="10" dur="200" decel="100000" autoRev="1" fill="hold">
                                          <p:stCondLst>
                                            <p:cond delay="600"/>
                                          </p:stCondLst>
                                        </p:cTn>
                                        <p:tgtEl>
                                          <p:spTgt spid="23654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4EF48B9F-466A-8F1A-740D-52FA9DD560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8542231" y="1932495"/>
            <a:ext cx="2928114" cy="2928114"/>
          </a:xfrm>
          <a:prstGeom prst="rect">
            <a:avLst/>
          </a:prstGeom>
        </p:spPr>
      </p:pic>
      <p:sp>
        <p:nvSpPr>
          <p:cNvPr id="11" name="Content Placeholder 2">
            <a:extLst>
              <a:ext uri="{FF2B5EF4-FFF2-40B4-BE49-F238E27FC236}">
                <a16:creationId xmlns:a16="http://schemas.microsoft.com/office/drawing/2014/main" id="{A6026ED8-D40C-1E69-3C58-2A6C83189E66}"/>
              </a:ext>
            </a:extLst>
          </p:cNvPr>
          <p:cNvSpPr>
            <a:spLocks noGrp="1"/>
          </p:cNvSpPr>
          <p:nvPr>
            <p:ph idx="1"/>
          </p:nvPr>
        </p:nvSpPr>
        <p:spPr>
          <a:xfrm>
            <a:off x="608534" y="1932495"/>
            <a:ext cx="7281705" cy="3478491"/>
          </a:xfrm>
        </p:spPr>
        <p:txBody>
          <a:bodyPr>
            <a:normAutofit fontScale="92500" lnSpcReduction="20000"/>
          </a:bodyPr>
          <a:lstStyle/>
          <a:p>
            <a:r>
              <a:rPr lang="en-US" sz="2400" dirty="0"/>
              <a:t>High Priority Violations per EPA  policy</a:t>
            </a:r>
          </a:p>
          <a:p>
            <a:r>
              <a:rPr lang="en-US" sz="2400" dirty="0"/>
              <a:t>Violations ongoing or repeated </a:t>
            </a:r>
          </a:p>
          <a:p>
            <a:r>
              <a:rPr lang="en-US" sz="2400" dirty="0"/>
              <a:t>Violation(s) are of significant scale, scope, duration or frequency</a:t>
            </a:r>
          </a:p>
          <a:p>
            <a:r>
              <a:rPr lang="en-US" sz="2400" dirty="0"/>
              <a:t>Violations pose a potential risk to public health or environment </a:t>
            </a:r>
          </a:p>
          <a:p>
            <a:r>
              <a:rPr lang="en-US" sz="2400" dirty="0"/>
              <a:t>Certain Asbestos violations</a:t>
            </a:r>
          </a:p>
          <a:p>
            <a:r>
              <a:rPr lang="en-US" sz="2400" dirty="0"/>
              <a:t>Emissions exceed certain emission limits in permits </a:t>
            </a:r>
          </a:p>
          <a:p>
            <a:r>
              <a:rPr lang="en-US" sz="2400" dirty="0"/>
              <a:t>Violator is unresponsive or uncooperative at resolving the violations</a:t>
            </a:r>
          </a:p>
          <a:p>
            <a:pPr lvl="1"/>
            <a:endParaRPr lang="en-US" sz="1800" dirty="0"/>
          </a:p>
        </p:txBody>
      </p:sp>
      <p:sp>
        <p:nvSpPr>
          <p:cNvPr id="6" name="Rectangle 2">
            <a:extLst>
              <a:ext uri="{FF2B5EF4-FFF2-40B4-BE49-F238E27FC236}">
                <a16:creationId xmlns:a16="http://schemas.microsoft.com/office/drawing/2014/main" id="{26EAA827-B892-EB3E-14CE-BA39DABB5624}"/>
              </a:ext>
            </a:extLst>
          </p:cNvPr>
          <p:cNvSpPr txBox="1">
            <a:spLocks noRot="1" noChangeArrowheads="1"/>
          </p:cNvSpPr>
          <p:nvPr/>
        </p:nvSpPr>
        <p:spPr>
          <a:xfrm>
            <a:off x="608534" y="402200"/>
            <a:ext cx="9993205"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dirty="0"/>
              <a:t>Significant Violations for Enforcement</a:t>
            </a:r>
          </a:p>
        </p:txBody>
      </p:sp>
    </p:spTree>
    <p:extLst>
      <p:ext uri="{BB962C8B-B14F-4D97-AF65-F5344CB8AC3E}">
        <p14:creationId xmlns:p14="http://schemas.microsoft.com/office/powerpoint/2010/main" val="3098875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CBF26AFD-06FC-468D-B78C-6011DF5B27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F54967F-A4FD-4DEC-9483-59C02A5031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9933B371-D29D-98FB-3EE8-88308DEC3BCD}"/>
              </a:ext>
            </a:extLst>
          </p:cNvPr>
          <p:cNvSpPr>
            <a:spLocks noGrp="1"/>
          </p:cNvSpPr>
          <p:nvPr>
            <p:ph type="title"/>
          </p:nvPr>
        </p:nvSpPr>
        <p:spPr>
          <a:xfrm>
            <a:off x="1097280" y="516835"/>
            <a:ext cx="5977937" cy="1666501"/>
          </a:xfrm>
        </p:spPr>
        <p:txBody>
          <a:bodyPr>
            <a:normAutofit/>
          </a:bodyPr>
          <a:lstStyle/>
          <a:p>
            <a:r>
              <a:rPr lang="en-US" sz="4000">
                <a:solidFill>
                  <a:srgbClr val="FFFFFF"/>
                </a:solidFill>
              </a:rPr>
              <a:t>Multi-media</a:t>
            </a:r>
          </a:p>
        </p:txBody>
      </p:sp>
      <p:sp>
        <p:nvSpPr>
          <p:cNvPr id="11" name="Content Placeholder 2">
            <a:extLst>
              <a:ext uri="{FF2B5EF4-FFF2-40B4-BE49-F238E27FC236}">
                <a16:creationId xmlns:a16="http://schemas.microsoft.com/office/drawing/2014/main" id="{A6026ED8-D40C-1E69-3C58-2A6C83189E66}"/>
              </a:ext>
            </a:extLst>
          </p:cNvPr>
          <p:cNvSpPr>
            <a:spLocks noGrp="1"/>
          </p:cNvSpPr>
          <p:nvPr>
            <p:ph idx="1"/>
          </p:nvPr>
        </p:nvSpPr>
        <p:spPr>
          <a:xfrm>
            <a:off x="724277" y="2284876"/>
            <a:ext cx="6350940" cy="3604095"/>
          </a:xfrm>
        </p:spPr>
        <p:txBody>
          <a:bodyPr>
            <a:normAutofit/>
          </a:bodyPr>
          <a:lstStyle/>
          <a:p>
            <a:r>
              <a:rPr lang="en-US" sz="1800" dirty="0">
                <a:solidFill>
                  <a:srgbClr val="FFFFFF"/>
                </a:solidFill>
              </a:rPr>
              <a:t>C&amp;E policy includes guidance on what district staff should do when multiple violations across divisions</a:t>
            </a:r>
          </a:p>
          <a:p>
            <a:r>
              <a:rPr lang="en-US" sz="1800" dirty="0">
                <a:solidFill>
                  <a:srgbClr val="FFFFFF"/>
                </a:solidFill>
                <a:ea typeface="PMingLiU" panose="02020500000000000000" pitchFamily="18" charset="-120"/>
              </a:rPr>
              <a:t>Can be</a:t>
            </a:r>
            <a:r>
              <a:rPr lang="en-US" sz="1800" dirty="0">
                <a:solidFill>
                  <a:srgbClr val="FFFFFF"/>
                </a:solidFill>
                <a:effectLst/>
                <a:ea typeface="PMingLiU" panose="02020500000000000000" pitchFamily="18" charset="-120"/>
              </a:rPr>
              <a:t> advantageous for EGLE to consolidate these violation(s) into one enforcement action rather than separate actions</a:t>
            </a:r>
            <a:endParaRPr lang="en-US" sz="1800" dirty="0">
              <a:solidFill>
                <a:srgbClr val="FFFFFF"/>
              </a:solidFill>
              <a:ea typeface="PMingLiU" panose="02020500000000000000" pitchFamily="18" charset="-120"/>
            </a:endParaRPr>
          </a:p>
          <a:p>
            <a:r>
              <a:rPr lang="en-US" sz="1800" dirty="0">
                <a:solidFill>
                  <a:srgbClr val="FFFFFF"/>
                </a:solidFill>
              </a:rPr>
              <a:t>Regular coordination, communication and follow through is critical</a:t>
            </a:r>
          </a:p>
          <a:p>
            <a:pPr lvl="1"/>
            <a:endParaRPr lang="en-US" dirty="0">
              <a:solidFill>
                <a:srgbClr val="FFFFFF"/>
              </a:solidFill>
            </a:endParaRPr>
          </a:p>
        </p:txBody>
      </p:sp>
      <p:sp>
        <p:nvSpPr>
          <p:cNvPr id="27" name="Rectangle 26">
            <a:extLst>
              <a:ext uri="{FF2B5EF4-FFF2-40B4-BE49-F238E27FC236}">
                <a16:creationId xmlns:a16="http://schemas.microsoft.com/office/drawing/2014/main" id="{785F548D-E98A-4D05-BC84-1D4CBDDF5F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 name="Group 2">
            <a:extLst>
              <a:ext uri="{FF2B5EF4-FFF2-40B4-BE49-F238E27FC236}">
                <a16:creationId xmlns:a16="http://schemas.microsoft.com/office/drawing/2014/main" id="{99ADE9D2-C82F-CAD4-2B5F-3EDCF957C33C}"/>
              </a:ext>
            </a:extLst>
          </p:cNvPr>
          <p:cNvGrpSpPr/>
          <p:nvPr/>
        </p:nvGrpSpPr>
        <p:grpSpPr>
          <a:xfrm>
            <a:off x="8251981" y="1951778"/>
            <a:ext cx="3294252" cy="2932651"/>
            <a:chOff x="2377361" y="4052000"/>
            <a:chExt cx="2762510" cy="2459276"/>
          </a:xfrm>
        </p:grpSpPr>
        <p:sp>
          <p:nvSpPr>
            <p:cNvPr id="4" name="Oval 3">
              <a:extLst>
                <a:ext uri="{FF2B5EF4-FFF2-40B4-BE49-F238E27FC236}">
                  <a16:creationId xmlns:a16="http://schemas.microsoft.com/office/drawing/2014/main" id="{D132BCF8-63B3-CE80-B4AA-A9B9209F512B}"/>
                </a:ext>
              </a:extLst>
            </p:cNvPr>
            <p:cNvSpPr/>
            <p:nvPr/>
          </p:nvSpPr>
          <p:spPr>
            <a:xfrm>
              <a:off x="2386470" y="4052000"/>
              <a:ext cx="1098000" cy="1098000"/>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5" name="Rectangle 4" descr="Partial sun with solid fill">
              <a:extLst>
                <a:ext uri="{FF2B5EF4-FFF2-40B4-BE49-F238E27FC236}">
                  <a16:creationId xmlns:a16="http://schemas.microsoft.com/office/drawing/2014/main" id="{BFACAE97-1A40-F839-E500-84561ACA418E}"/>
                </a:ext>
              </a:extLst>
            </p:cNvPr>
            <p:cNvSpPr/>
            <p:nvPr/>
          </p:nvSpPr>
          <p:spPr>
            <a:xfrm>
              <a:off x="2620470" y="4286000"/>
              <a:ext cx="630000" cy="630000"/>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8">
              <a:extLst>
                <a:ext uri="{FF2B5EF4-FFF2-40B4-BE49-F238E27FC236}">
                  <a16:creationId xmlns:a16="http://schemas.microsoft.com/office/drawing/2014/main" id="{AD6D847B-3670-27EE-C390-570A50E18D6D}"/>
                </a:ext>
              </a:extLst>
            </p:cNvPr>
            <p:cNvSpPr/>
            <p:nvPr/>
          </p:nvSpPr>
          <p:spPr>
            <a:xfrm>
              <a:off x="2377361" y="5413276"/>
              <a:ext cx="1098000" cy="1098000"/>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2" name="Rectangle 11" descr="Recycle Sign">
              <a:extLst>
                <a:ext uri="{FF2B5EF4-FFF2-40B4-BE49-F238E27FC236}">
                  <a16:creationId xmlns:a16="http://schemas.microsoft.com/office/drawing/2014/main" id="{E71D29BA-D777-4700-D959-242A55581E29}"/>
                </a:ext>
              </a:extLst>
            </p:cNvPr>
            <p:cNvSpPr/>
            <p:nvPr/>
          </p:nvSpPr>
          <p:spPr>
            <a:xfrm>
              <a:off x="2621955" y="5620577"/>
              <a:ext cx="630000" cy="630000"/>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4" name="Oval 13">
              <a:extLst>
                <a:ext uri="{FF2B5EF4-FFF2-40B4-BE49-F238E27FC236}">
                  <a16:creationId xmlns:a16="http://schemas.microsoft.com/office/drawing/2014/main" id="{FFBC85E1-60AB-97A1-6962-DB64FB200A64}"/>
                </a:ext>
              </a:extLst>
            </p:cNvPr>
            <p:cNvSpPr/>
            <p:nvPr/>
          </p:nvSpPr>
          <p:spPr>
            <a:xfrm>
              <a:off x="4041871" y="4097331"/>
              <a:ext cx="1098000" cy="1098000"/>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Rectangle 14" descr="Water">
              <a:extLst>
                <a:ext uri="{FF2B5EF4-FFF2-40B4-BE49-F238E27FC236}">
                  <a16:creationId xmlns:a16="http://schemas.microsoft.com/office/drawing/2014/main" id="{A1790B58-AFEA-EE2F-835C-65BF8A3D3788}"/>
                </a:ext>
              </a:extLst>
            </p:cNvPr>
            <p:cNvSpPr/>
            <p:nvPr/>
          </p:nvSpPr>
          <p:spPr>
            <a:xfrm>
              <a:off x="4275871" y="4331331"/>
              <a:ext cx="630000" cy="630000"/>
            </a:xfrm>
            <a:prstGeom prst="rect">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Oval 16">
              <a:extLst>
                <a:ext uri="{FF2B5EF4-FFF2-40B4-BE49-F238E27FC236}">
                  <a16:creationId xmlns:a16="http://schemas.microsoft.com/office/drawing/2014/main" id="{6AA92E03-D32D-305C-6C07-BDC4165701DF}"/>
                </a:ext>
              </a:extLst>
            </p:cNvPr>
            <p:cNvSpPr/>
            <p:nvPr/>
          </p:nvSpPr>
          <p:spPr>
            <a:xfrm>
              <a:off x="4041871" y="5413276"/>
              <a:ext cx="1098000" cy="1098000"/>
            </a:xfrm>
            <a:prstGeom prst="ellipse">
              <a:avLst/>
            </a:prstGeom>
          </p:spPr>
          <p:style>
            <a:lnRef idx="0">
              <a:schemeClr val="accent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Rectangle 17" descr="Mountains">
              <a:extLst>
                <a:ext uri="{FF2B5EF4-FFF2-40B4-BE49-F238E27FC236}">
                  <a16:creationId xmlns:a16="http://schemas.microsoft.com/office/drawing/2014/main" id="{24B6C523-677E-EEEA-01F7-61F5D631538C}"/>
                </a:ext>
              </a:extLst>
            </p:cNvPr>
            <p:cNvSpPr/>
            <p:nvPr/>
          </p:nvSpPr>
          <p:spPr>
            <a:xfrm>
              <a:off x="4275871" y="5647276"/>
              <a:ext cx="630000" cy="63000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grpSp>
    </p:spTree>
    <p:extLst>
      <p:ext uri="{BB962C8B-B14F-4D97-AF65-F5344CB8AC3E}">
        <p14:creationId xmlns:p14="http://schemas.microsoft.com/office/powerpoint/2010/main" val="1101465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D57E8-472F-43CA-94EC-11C9B7658B83}"/>
              </a:ext>
            </a:extLst>
          </p:cNvPr>
          <p:cNvSpPr>
            <a:spLocks noGrp="1"/>
          </p:cNvSpPr>
          <p:nvPr>
            <p:ph type="title"/>
          </p:nvPr>
        </p:nvSpPr>
        <p:spPr>
          <a:xfrm>
            <a:off x="1475157" y="382302"/>
            <a:ext cx="8610600" cy="869286"/>
          </a:xfrm>
        </p:spPr>
        <p:txBody>
          <a:bodyPr vert="horz" lIns="91440" tIns="45720" rIns="91440" bIns="45720" rtlCol="0" anchor="ctr">
            <a:normAutofit/>
          </a:bodyPr>
          <a:lstStyle/>
          <a:p>
            <a:pPr>
              <a:lnSpc>
                <a:spcPct val="90000"/>
              </a:lnSpc>
            </a:pPr>
            <a:r>
              <a:rPr lang="en-US" sz="4000" dirty="0">
                <a:solidFill>
                  <a:schemeClr val="tx1">
                    <a:lumMod val="65000"/>
                    <a:lumOff val="35000"/>
                  </a:schemeClr>
                </a:solidFill>
              </a:rPr>
              <a:t>AQD Enforcement Process</a:t>
            </a:r>
          </a:p>
        </p:txBody>
      </p:sp>
      <p:grpSp>
        <p:nvGrpSpPr>
          <p:cNvPr id="11" name="Group 10">
            <a:extLst>
              <a:ext uri="{FF2B5EF4-FFF2-40B4-BE49-F238E27FC236}">
                <a16:creationId xmlns:a16="http://schemas.microsoft.com/office/drawing/2014/main" id="{57C632B7-1AF3-AF40-9A45-53E03829FB11}"/>
              </a:ext>
            </a:extLst>
          </p:cNvPr>
          <p:cNvGrpSpPr/>
          <p:nvPr/>
        </p:nvGrpSpPr>
        <p:grpSpPr>
          <a:xfrm>
            <a:off x="1007918" y="1253331"/>
            <a:ext cx="10193481" cy="4351338"/>
            <a:chOff x="315686" y="1394748"/>
            <a:chExt cx="8041821" cy="4351338"/>
          </a:xfrm>
        </p:grpSpPr>
        <p:sp>
          <p:nvSpPr>
            <p:cNvPr id="14" name="Rectangle 13">
              <a:extLst>
                <a:ext uri="{FF2B5EF4-FFF2-40B4-BE49-F238E27FC236}">
                  <a16:creationId xmlns:a16="http://schemas.microsoft.com/office/drawing/2014/main" id="{D1E03F29-16F1-DAF3-C809-73345DC9BFE8}"/>
                </a:ext>
              </a:extLst>
            </p:cNvPr>
            <p:cNvSpPr/>
            <p:nvPr/>
          </p:nvSpPr>
          <p:spPr>
            <a:xfrm>
              <a:off x="315686" y="1394748"/>
              <a:ext cx="7886700" cy="4351338"/>
            </a:xfrm>
            <a:prstGeom prst="rect">
              <a:avLst/>
            </a:prstGeom>
            <a:noFill/>
          </p:spPr>
        </p:sp>
        <p:sp>
          <p:nvSpPr>
            <p:cNvPr id="16" name="Rectangle: Rounded Corners 15">
              <a:extLst>
                <a:ext uri="{FF2B5EF4-FFF2-40B4-BE49-F238E27FC236}">
                  <a16:creationId xmlns:a16="http://schemas.microsoft.com/office/drawing/2014/main" id="{3FB81B53-0604-BFEC-364B-45B06ADDEBAA}"/>
                </a:ext>
              </a:extLst>
            </p:cNvPr>
            <p:cNvSpPr/>
            <p:nvPr/>
          </p:nvSpPr>
          <p:spPr>
            <a:xfrm>
              <a:off x="315686" y="1398235"/>
              <a:ext cx="7886700" cy="1126608"/>
            </a:xfrm>
            <a:prstGeom prst="roundRect">
              <a:avLst>
                <a:gd name="adj" fmla="val 10000"/>
              </a:avLst>
            </a:prstGeom>
            <a:solidFill>
              <a:schemeClr val="tx1">
                <a:lumMod val="95000"/>
              </a:schemeClr>
            </a:solidFill>
          </p:spPr>
          <p:style>
            <a:lnRef idx="0">
              <a:schemeClr val="lt1">
                <a:alpha val="0"/>
                <a:hueOff val="0"/>
                <a:satOff val="0"/>
                <a:lumOff val="0"/>
                <a:alphaOff val="0"/>
              </a:schemeClr>
            </a:lnRef>
            <a:fillRef idx="1">
              <a:scrgbClr r="0" g="0" b="0"/>
            </a:fillRef>
            <a:effectRef idx="0">
              <a:schemeClr val="accent2">
                <a:hueOff val="0"/>
                <a:satOff val="0"/>
                <a:lumOff val="0"/>
                <a:alphaOff val="0"/>
              </a:schemeClr>
            </a:effectRef>
            <a:fontRef idx="minor"/>
          </p:style>
          <p:txBody>
            <a:bodyPr/>
            <a:lstStyle/>
            <a:p>
              <a:endParaRPr lang="en-US" dirty="0"/>
            </a:p>
          </p:txBody>
        </p:sp>
        <p:sp>
          <p:nvSpPr>
            <p:cNvPr id="18" name="Rectangle 17" descr="Gavel">
              <a:extLst>
                <a:ext uri="{FF2B5EF4-FFF2-40B4-BE49-F238E27FC236}">
                  <a16:creationId xmlns:a16="http://schemas.microsoft.com/office/drawing/2014/main" id="{50E8650B-808D-C5E9-FC4B-3845CBB26291}"/>
                </a:ext>
              </a:extLst>
            </p:cNvPr>
            <p:cNvSpPr/>
            <p:nvPr/>
          </p:nvSpPr>
          <p:spPr>
            <a:xfrm>
              <a:off x="584312" y="1580505"/>
              <a:ext cx="651196" cy="800251"/>
            </a:xfrm>
            <a:prstGeom prst="rect">
              <a:avLst/>
            </a:pr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0" name="Freeform: Shape 19">
              <a:extLst>
                <a:ext uri="{FF2B5EF4-FFF2-40B4-BE49-F238E27FC236}">
                  <a16:creationId xmlns:a16="http://schemas.microsoft.com/office/drawing/2014/main" id="{E3C25850-A596-4B3F-FBB6-E03AB8B7C44B}"/>
                </a:ext>
              </a:extLst>
            </p:cNvPr>
            <p:cNvSpPr/>
            <p:nvPr/>
          </p:nvSpPr>
          <p:spPr>
            <a:xfrm>
              <a:off x="1611918" y="1487127"/>
              <a:ext cx="6745589" cy="987009"/>
            </a:xfrm>
            <a:custGeom>
              <a:avLst/>
              <a:gdLst>
                <a:gd name="connsiteX0" fmla="*/ 0 w 6745589"/>
                <a:gd name="connsiteY0" fmla="*/ 0 h 987009"/>
                <a:gd name="connsiteX1" fmla="*/ 6745589 w 6745589"/>
                <a:gd name="connsiteY1" fmla="*/ 0 h 987009"/>
                <a:gd name="connsiteX2" fmla="*/ 6745589 w 6745589"/>
                <a:gd name="connsiteY2" fmla="*/ 987009 h 987009"/>
                <a:gd name="connsiteX3" fmla="*/ 0 w 6745589"/>
                <a:gd name="connsiteY3" fmla="*/ 987009 h 987009"/>
                <a:gd name="connsiteX4" fmla="*/ 0 w 6745589"/>
                <a:gd name="connsiteY4" fmla="*/ 0 h 98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5589" h="987009">
                  <a:moveTo>
                    <a:pt x="0" y="0"/>
                  </a:moveTo>
                  <a:lnTo>
                    <a:pt x="6745589" y="0"/>
                  </a:lnTo>
                  <a:lnTo>
                    <a:pt x="6745589" y="987009"/>
                  </a:lnTo>
                  <a:lnTo>
                    <a:pt x="0" y="9870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4459" tIns="104459" rIns="104459" bIns="104459" numCol="1" spcCol="1270" anchor="ctr" anchorCtr="0">
              <a:noAutofit/>
            </a:bodyPr>
            <a:lstStyle/>
            <a:p>
              <a:pPr marL="0" lvl="0" indent="0" algn="l" defTabSz="800100">
                <a:lnSpc>
                  <a:spcPct val="90000"/>
                </a:lnSpc>
                <a:spcBef>
                  <a:spcPct val="0"/>
                </a:spcBef>
                <a:spcAft>
                  <a:spcPct val="35000"/>
                </a:spcAft>
                <a:buNone/>
              </a:pPr>
              <a:r>
                <a:rPr lang="en-US" sz="2400" kern="1200" dirty="0">
                  <a:solidFill>
                    <a:schemeClr val="bg1"/>
                  </a:solidFill>
                </a:rPr>
                <a:t>Legal process to resolve a company’s air quality violations that includes issuing a Consent Order</a:t>
              </a:r>
            </a:p>
          </p:txBody>
        </p:sp>
        <p:sp>
          <p:nvSpPr>
            <p:cNvPr id="22" name="Rectangle: Rounded Corners 21">
              <a:extLst>
                <a:ext uri="{FF2B5EF4-FFF2-40B4-BE49-F238E27FC236}">
                  <a16:creationId xmlns:a16="http://schemas.microsoft.com/office/drawing/2014/main" id="{C9BFAC19-FCA1-7C68-855D-560B28EC7139}"/>
                </a:ext>
              </a:extLst>
            </p:cNvPr>
            <p:cNvSpPr/>
            <p:nvPr/>
          </p:nvSpPr>
          <p:spPr>
            <a:xfrm>
              <a:off x="315686" y="2635412"/>
              <a:ext cx="7886700" cy="3110601"/>
            </a:xfrm>
            <a:prstGeom prst="roundRect">
              <a:avLst>
                <a:gd name="adj" fmla="val 10000"/>
              </a:avLst>
            </a:prstGeom>
            <a:solidFill>
              <a:schemeClr val="tx1">
                <a:lumMod val="95000"/>
              </a:schemeClr>
            </a:solidFill>
          </p:spPr>
          <p:style>
            <a:lnRef idx="0">
              <a:schemeClr val="lt1">
                <a:alpha val="0"/>
                <a:hueOff val="0"/>
                <a:satOff val="0"/>
                <a:lumOff val="0"/>
                <a:alphaOff val="0"/>
              </a:schemeClr>
            </a:lnRef>
            <a:fillRef idx="1">
              <a:scrgbClr r="0" g="0" b="0"/>
            </a:fillRef>
            <a:effectRef idx="0">
              <a:schemeClr val="accent3">
                <a:hueOff val="0"/>
                <a:satOff val="0"/>
                <a:lumOff val="0"/>
                <a:alphaOff val="0"/>
              </a:schemeClr>
            </a:effectRef>
            <a:fontRef idx="minor"/>
          </p:style>
          <p:txBody>
            <a:bodyPr/>
            <a:lstStyle/>
            <a:p>
              <a:endParaRPr lang="en-US" dirty="0"/>
            </a:p>
          </p:txBody>
        </p:sp>
        <p:sp>
          <p:nvSpPr>
            <p:cNvPr id="23" name="Rectangle 22" descr="Contract">
              <a:extLst>
                <a:ext uri="{FF2B5EF4-FFF2-40B4-BE49-F238E27FC236}">
                  <a16:creationId xmlns:a16="http://schemas.microsoft.com/office/drawing/2014/main" id="{57197433-ABA8-C9FD-5CE2-B9D4241B134E}"/>
                </a:ext>
              </a:extLst>
            </p:cNvPr>
            <p:cNvSpPr/>
            <p:nvPr/>
          </p:nvSpPr>
          <p:spPr>
            <a:xfrm>
              <a:off x="364671" y="3596939"/>
              <a:ext cx="1090479" cy="1188756"/>
            </a:xfrm>
            <a:prstGeom prst="rect">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sp>
        <p:sp>
          <p:nvSpPr>
            <p:cNvPr id="24" name="Freeform: Shape 23">
              <a:extLst>
                <a:ext uri="{FF2B5EF4-FFF2-40B4-BE49-F238E27FC236}">
                  <a16:creationId xmlns:a16="http://schemas.microsoft.com/office/drawing/2014/main" id="{9491D2BC-5EEC-E80E-B236-BDA94172AFD1}"/>
                </a:ext>
              </a:extLst>
            </p:cNvPr>
            <p:cNvSpPr/>
            <p:nvPr/>
          </p:nvSpPr>
          <p:spPr>
            <a:xfrm>
              <a:off x="1526223" y="3632751"/>
              <a:ext cx="1763042" cy="1188756"/>
            </a:xfrm>
            <a:custGeom>
              <a:avLst/>
              <a:gdLst>
                <a:gd name="connsiteX0" fmla="*/ 0 w 1393930"/>
                <a:gd name="connsiteY0" fmla="*/ 0 h 987009"/>
                <a:gd name="connsiteX1" fmla="*/ 1393930 w 1393930"/>
                <a:gd name="connsiteY1" fmla="*/ 0 h 987009"/>
                <a:gd name="connsiteX2" fmla="*/ 1393930 w 1393930"/>
                <a:gd name="connsiteY2" fmla="*/ 987009 h 987009"/>
                <a:gd name="connsiteX3" fmla="*/ 0 w 1393930"/>
                <a:gd name="connsiteY3" fmla="*/ 987009 h 987009"/>
                <a:gd name="connsiteX4" fmla="*/ 0 w 1393930"/>
                <a:gd name="connsiteY4" fmla="*/ 0 h 987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3930" h="987009">
                  <a:moveTo>
                    <a:pt x="0" y="0"/>
                  </a:moveTo>
                  <a:lnTo>
                    <a:pt x="1393930" y="0"/>
                  </a:lnTo>
                  <a:lnTo>
                    <a:pt x="1393930" y="987009"/>
                  </a:lnTo>
                  <a:lnTo>
                    <a:pt x="0" y="98700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4459" tIns="104459" rIns="104459" bIns="104459" numCol="1" spcCol="1270" anchor="ctr" anchorCtr="0">
              <a:noAutofit/>
            </a:bodyPr>
            <a:lstStyle/>
            <a:p>
              <a:pPr marL="0" lvl="0" indent="0" algn="ctr" defTabSz="800100">
                <a:lnSpc>
                  <a:spcPct val="90000"/>
                </a:lnSpc>
                <a:spcBef>
                  <a:spcPct val="0"/>
                </a:spcBef>
                <a:spcAft>
                  <a:spcPct val="35000"/>
                </a:spcAft>
                <a:buNone/>
              </a:pPr>
              <a:r>
                <a:rPr lang="en-US" sz="2800" kern="1200" dirty="0">
                  <a:solidFill>
                    <a:schemeClr val="bg1"/>
                  </a:solidFill>
                </a:rPr>
                <a:t>What is a Consent Order?</a:t>
              </a:r>
            </a:p>
          </p:txBody>
        </p:sp>
        <p:sp>
          <p:nvSpPr>
            <p:cNvPr id="25" name="Freeform: Shape 24">
              <a:extLst>
                <a:ext uri="{FF2B5EF4-FFF2-40B4-BE49-F238E27FC236}">
                  <a16:creationId xmlns:a16="http://schemas.microsoft.com/office/drawing/2014/main" id="{F80B1675-1143-AE26-B7EC-F6A70AEDC39A}"/>
                </a:ext>
              </a:extLst>
            </p:cNvPr>
            <p:cNvSpPr/>
            <p:nvPr/>
          </p:nvSpPr>
          <p:spPr>
            <a:xfrm>
              <a:off x="3289265" y="2686119"/>
              <a:ext cx="4635535" cy="3059893"/>
            </a:xfrm>
            <a:custGeom>
              <a:avLst/>
              <a:gdLst>
                <a:gd name="connsiteX0" fmla="*/ 0 w 3082904"/>
                <a:gd name="connsiteY0" fmla="*/ 0 h 2580872"/>
                <a:gd name="connsiteX1" fmla="*/ 3082904 w 3082904"/>
                <a:gd name="connsiteY1" fmla="*/ 0 h 2580872"/>
                <a:gd name="connsiteX2" fmla="*/ 3082904 w 3082904"/>
                <a:gd name="connsiteY2" fmla="*/ 2580872 h 2580872"/>
                <a:gd name="connsiteX3" fmla="*/ 0 w 3082904"/>
                <a:gd name="connsiteY3" fmla="*/ 2580872 h 2580872"/>
                <a:gd name="connsiteX4" fmla="*/ 0 w 3082904"/>
                <a:gd name="connsiteY4" fmla="*/ 0 h 2580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904" h="2580872">
                  <a:moveTo>
                    <a:pt x="0" y="0"/>
                  </a:moveTo>
                  <a:lnTo>
                    <a:pt x="3082904" y="0"/>
                  </a:lnTo>
                  <a:lnTo>
                    <a:pt x="3082904" y="2580872"/>
                  </a:lnTo>
                  <a:lnTo>
                    <a:pt x="0" y="258087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04459" tIns="104459" rIns="104459" bIns="104459" numCol="1" spcCol="1270" anchor="ctr" anchorCtr="0">
              <a:noAutofit/>
            </a:bodyPr>
            <a:lstStyle/>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Legally binding contract that AQD enforces</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Contains a compliance program that the company must follow</a:t>
              </a:r>
            </a:p>
            <a:p>
              <a:pPr marL="342900" lvl="0" indent="-342900" algn="l" defTabSz="889000">
                <a:lnSpc>
                  <a:spcPct val="90000"/>
                </a:lnSpc>
                <a:spcBef>
                  <a:spcPct val="0"/>
                </a:spcBef>
                <a:spcAft>
                  <a:spcPct val="35000"/>
                </a:spcAft>
                <a:buFont typeface="Arial" panose="020B0604020202020204" pitchFamily="34" charset="0"/>
                <a:buChar char="•"/>
              </a:pPr>
              <a:r>
                <a:rPr lang="en-US" sz="2400" kern="1200" dirty="0">
                  <a:solidFill>
                    <a:schemeClr val="bg1"/>
                  </a:solidFill>
                </a:rPr>
                <a:t>Requires the payment of a fine and stipulated fines for future violations</a:t>
              </a:r>
            </a:p>
          </p:txBody>
        </p:sp>
      </p:grpSp>
    </p:spTree>
    <p:extLst>
      <p:ext uri="{BB962C8B-B14F-4D97-AF65-F5344CB8AC3E}">
        <p14:creationId xmlns:p14="http://schemas.microsoft.com/office/powerpoint/2010/main" val="4208903979"/>
      </p:ext>
    </p:extLst>
  </p:cSld>
  <p:clrMapOvr>
    <a:masterClrMapping/>
  </p:clrMapOvr>
</p:sld>
</file>

<file path=ppt/theme/theme1.xml><?xml version="1.0" encoding="utf-8"?>
<a:theme xmlns:a="http://schemas.openxmlformats.org/drawingml/2006/main" name="Retrospect">
  <a:themeElements>
    <a:clrScheme name="Custom 1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FFFFFF"/>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CA72677B-2F8C-4192-8EBE-D360BE3B20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SOM Document" ma:contentTypeID="0x010100D80FC88A48A3EA4889EF01C87FCFD42A0014A706184C3FE44A97600EC4D42BCCC6" ma:contentTypeVersion="63" ma:contentTypeDescription="" ma:contentTypeScope="" ma:versionID="42e6490529bdc354618987038d3a893b">
  <xsd:schema xmlns:xsd="http://www.w3.org/2001/XMLSchema" xmlns:xs="http://www.w3.org/2001/XMLSchema" xmlns:p="http://schemas.microsoft.com/office/2006/metadata/properties" xmlns:ns2="e4664c3e-f049-4574-bd7d-7499d2032cca" xmlns:ns3="39ee5e0c-11d3-4fea-b5da-f07e91761a43" targetNamespace="http://schemas.microsoft.com/office/2006/metadata/properties" ma:root="true" ma:fieldsID="ccce0b4e04fb54d2cbf25321498c5678" ns2:_="" ns3:_="">
    <xsd:import namespace="e4664c3e-f049-4574-bd7d-7499d2032cca"/>
    <xsd:import namespace="39ee5e0c-11d3-4fea-b5da-f07e91761a43"/>
    <xsd:element name="properties">
      <xsd:complexType>
        <xsd:sequence>
          <xsd:element name="documentManagement">
            <xsd:complexType>
              <xsd:all>
                <xsd:element ref="ns2:Document_x0020_Number" minOccurs="0"/>
                <xsd:element ref="ns2:Document_x0020_Description" minOccurs="0"/>
                <xsd:element ref="ns2:Sort_x0020_Order" minOccurs="0"/>
                <xsd:element ref="ns2:Fillable" minOccurs="0"/>
                <xsd:element ref="ns2:som_IsOpenInNewTab" minOccurs="0"/>
                <xsd:element ref="ns2:TaxCatchAllLabel" minOccurs="0"/>
                <xsd:element ref="ns2:kfc2e9f34b584e09a4dfad45193fd617" minOccurs="0"/>
                <xsd:element ref="ns2:k34b14aa96934db7a6567dc83a5ee0ba" minOccurs="0"/>
                <xsd:element ref="ns2:d8220c9e1229488886af245725860cbe" minOccurs="0"/>
                <xsd:element ref="ns2:TaxCatchAll" minOccurs="0"/>
                <xsd:element ref="ns3:MediaServiceMetadata" minOccurs="0"/>
                <xsd:element ref="ns3:MediaServiceFastMetadata" minOccurs="0"/>
                <xsd:element ref="ns3:MediaServiceAutoTags"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664c3e-f049-4574-bd7d-7499d2032cca" elementFormDefault="qualified">
    <xsd:import namespace="http://schemas.microsoft.com/office/2006/documentManagement/types"/>
    <xsd:import namespace="http://schemas.microsoft.com/office/infopath/2007/PartnerControls"/>
    <xsd:element name="Document_x0020_Number" ma:index="2" nillable="true" ma:displayName="Document Number" ma:internalName="Document_x0020_Number">
      <xsd:simpleType>
        <xsd:restriction base="dms:Text">
          <xsd:maxLength value="255"/>
        </xsd:restriction>
      </xsd:simpleType>
    </xsd:element>
    <xsd:element name="Document_x0020_Description" ma:index="3" nillable="true" ma:displayName="Document Description" ma:internalName="Document_x0020_Description">
      <xsd:simpleType>
        <xsd:restriction base="dms:Note">
          <xsd:maxLength value="255"/>
        </xsd:restriction>
      </xsd:simpleType>
    </xsd:element>
    <xsd:element name="Sort_x0020_Order" ma:index="6" nillable="true" ma:displayName="Sort Order" ma:internalName="Sort_x0020_Order">
      <xsd:simpleType>
        <xsd:restriction base="dms:Number"/>
      </xsd:simpleType>
    </xsd:element>
    <xsd:element name="Fillable" ma:index="7" nillable="true" ma:displayName="Fillable" ma:format="Dropdown" ma:internalName="Fillable">
      <xsd:simpleType>
        <xsd:restriction base="dms:Choice">
          <xsd:enumeration value="Nonfillable"/>
          <xsd:enumeration value="Fillable"/>
        </xsd:restriction>
      </xsd:simpleType>
    </xsd:element>
    <xsd:element name="som_IsOpenInNewTab" ma:index="8" nillable="true" ma:displayName="Open Link In New Tab" ma:default="0" ma:internalName="som_IsOpenInNewTab">
      <xsd:simpleType>
        <xsd:restriction base="dms:Boolean"/>
      </xsd:simpleType>
    </xsd:element>
    <xsd:element name="TaxCatchAllLabel" ma:index="10" nillable="true" ma:displayName="Taxonomy Catch All Column1" ma:hidden="true" ma:list="{b8ae801e-c5bd-4784-99f3-ced9816fe147}" ma:internalName="TaxCatchAllLabel" ma:readOnly="true" ma:showField="CatchAllDataLabel" ma:web="390e395f-fc2a-4294-837c-027807ce325f">
      <xsd:complexType>
        <xsd:complexContent>
          <xsd:extension base="dms:MultiChoiceLookup">
            <xsd:sequence>
              <xsd:element name="Value" type="dms:Lookup" maxOccurs="unbounded" minOccurs="0" nillable="true"/>
            </xsd:sequence>
          </xsd:extension>
        </xsd:complexContent>
      </xsd:complexType>
    </xsd:element>
    <xsd:element name="kfc2e9f34b584e09a4dfad45193fd617" ma:index="11" nillable="true" ma:taxonomy="true" ma:internalName="kfc2e9f34b584e09a4dfad45193fd617" ma:taxonomyFieldName="Content_x0020_Audience" ma:displayName="Content Audience" ma:default="1;#All Employees|6bc884fa-9dfb-49ce-af07-824c4a8a1ac0" ma:fieldId="{4fc2e9f3-4b58-4e09-a4df-ad45193fd617}" ma:sspId="c0d83692-8000-456c-81e0-753272234f01" ma:termSetId="1b6069bf-5926-44b7-98d6-cc0bec659d35" ma:anchorId="00000000-0000-0000-0000-000000000000" ma:open="false" ma:isKeyword="false">
      <xsd:complexType>
        <xsd:sequence>
          <xsd:element ref="pc:Terms" minOccurs="0" maxOccurs="1"/>
        </xsd:sequence>
      </xsd:complexType>
    </xsd:element>
    <xsd:element name="k34b14aa96934db7a6567dc83a5ee0ba" ma:index="12" nillable="true" ma:taxonomy="true" ma:internalName="k34b14aa96934db7a6567dc83a5ee0ba" ma:taxonomyFieldName="Topic_x0020_Keyword" ma:displayName="Topic Keyword" ma:default="" ma:fieldId="{434b14aa-9693-4db7-a656-7dc83a5ee0ba}" ma:taxonomyMulti="true" ma:sspId="c0d83692-8000-456c-81e0-753272234f01" ma:termSetId="327cd3ef-44fa-40bc-92ad-acd4fab1e856" ma:anchorId="00000000-0000-0000-0000-000000000000" ma:open="false" ma:isKeyword="false">
      <xsd:complexType>
        <xsd:sequence>
          <xsd:element ref="pc:Terms" minOccurs="0" maxOccurs="1"/>
        </xsd:sequence>
      </xsd:complexType>
    </xsd:element>
    <xsd:element name="d8220c9e1229488886af245725860cbe" ma:index="14" nillable="true" ma:taxonomy="true" ma:internalName="d8220c9e1229488886af245725860cbe" ma:taxonomyFieldName="Type_x0020_Keyword" ma:displayName="Type Keyword" ma:default="" ma:fieldId="{d8220c9e-1229-4888-86af-245725860cbe}" ma:taxonomyMulti="true" ma:sspId="c0d83692-8000-456c-81e0-753272234f01" ma:termSetId="18693f18-3c31-473d-87dc-6b6a3b715b36"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b8ae801e-c5bd-4784-99f3-ced9816fe147}" ma:internalName="TaxCatchAll" ma:showField="CatchAllData" ma:web="390e395f-fc2a-4294-837c-027807ce325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9ee5e0c-11d3-4fea-b5da-f07e91761a43"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Tags" ma:index="23" nillable="true" ma:displayName="Tags" ma:internalName="MediaServiceAutoTags" ma:readOnly="true">
      <xsd:simpleType>
        <xsd:restriction base="dms:Text"/>
      </xsd:simpleType>
    </xsd:element>
    <xsd:element name="MediaServiceDateTaken" ma:index="24" nillable="true" ma:displayName="MediaServiceDateTaken" ma:hidden="true" ma:internalName="MediaServiceDateTaken" ma:readOnly="true">
      <xsd:simpleType>
        <xsd:restriction base="dms:Text"/>
      </xsd:simpleType>
    </xsd:element>
    <xsd:element name="MediaServiceOCR" ma:index="25"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kfc2e9f34b584e09a4dfad45193fd617 xmlns="e4664c3e-f049-4574-bd7d-7499d2032cca">
      <Terms xmlns="http://schemas.microsoft.com/office/infopath/2007/PartnerControls">
        <TermInfo xmlns="http://schemas.microsoft.com/office/infopath/2007/PartnerControls">
          <TermName xmlns="http://schemas.microsoft.com/office/infopath/2007/PartnerControls">All Employees</TermName>
          <TermId xmlns="http://schemas.microsoft.com/office/infopath/2007/PartnerControls">6bc884fa-9dfb-49ce-af07-824c4a8a1ac0</TermId>
        </TermInfo>
      </Terms>
    </kfc2e9f34b584e09a4dfad45193fd617>
    <d8220c9e1229488886af245725860cbe xmlns="e4664c3e-f049-4574-bd7d-7499d2032cca">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2001e375-f12d-4d1d-8470-a775616da68e</TermId>
        </TermInfo>
      </Terms>
    </d8220c9e1229488886af245725860cbe>
    <Fillable xmlns="e4664c3e-f049-4574-bd7d-7499d2032cca" xsi:nil="true"/>
    <Document_x0020_Description xmlns="e4664c3e-f049-4574-bd7d-7499d2032cca" xsi:nil="true"/>
    <TaxCatchAll xmlns="e4664c3e-f049-4574-bd7d-7499d2032cca">
      <Value>1</Value>
      <Value>636</Value>
    </TaxCatchAll>
    <som_IsOpenInNewTab xmlns="e4664c3e-f049-4574-bd7d-7499d2032cca">false</som_IsOpenInNewTab>
    <k34b14aa96934db7a6567dc83a5ee0ba xmlns="e4664c3e-f049-4574-bd7d-7499d2032cca">
      <Terms xmlns="http://schemas.microsoft.com/office/infopath/2007/PartnerControls"/>
    </k34b14aa96934db7a6567dc83a5ee0ba>
    <Document_x0020_Number xmlns="e4664c3e-f049-4574-bd7d-7499d2032cca" xsi:nil="true"/>
    <Sort_x0020_Order xmlns="e4664c3e-f049-4574-bd7d-7499d2032cc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haredContentType xmlns="Microsoft.SharePoint.Taxonomy.ContentTypeSync" SourceId="c0d83692-8000-456c-81e0-753272234f01" ContentTypeId="0x010100D80FC88A48A3EA4889EF01C87FCFD42A" PreviousValue="false"/>
</file>

<file path=customXml/itemProps1.xml><?xml version="1.0" encoding="utf-8"?>
<ds:datastoreItem xmlns:ds="http://schemas.openxmlformats.org/officeDocument/2006/customXml" ds:itemID="{29BE2220-2721-461D-BAE1-00D4733C1654}">
  <ds:schemaRefs>
    <ds:schemaRef ds:uri="39ee5e0c-11d3-4fea-b5da-f07e91761a43"/>
    <ds:schemaRef ds:uri="e4664c3e-f049-4574-bd7d-7499d2032c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42EB7D3-2BD7-4F85-AEFD-35E18A619FC3}">
  <ds:schemaRefs>
    <ds:schemaRef ds:uri="http://purl.org/dc/elements/1.1/"/>
    <ds:schemaRef ds:uri="http://schemas.openxmlformats.org/package/2006/metadata/core-properties"/>
    <ds:schemaRef ds:uri="http://schemas.microsoft.com/office/infopath/2007/PartnerControls"/>
    <ds:schemaRef ds:uri="http://purl.org/dc/terms/"/>
    <ds:schemaRef ds:uri="http://schemas.microsoft.com/office/2006/metadata/properties"/>
    <ds:schemaRef ds:uri="http://schemas.microsoft.com/office/2006/documentManagement/types"/>
    <ds:schemaRef ds:uri="e4664c3e-f049-4574-bd7d-7499d2032cca"/>
    <ds:schemaRef ds:uri="39ee5e0c-11d3-4fea-b5da-f07e91761a43"/>
    <ds:schemaRef ds:uri="http://www.w3.org/XML/1998/namespace"/>
    <ds:schemaRef ds:uri="http://purl.org/dc/dcmitype/"/>
  </ds:schemaRefs>
</ds:datastoreItem>
</file>

<file path=customXml/itemProps3.xml><?xml version="1.0" encoding="utf-8"?>
<ds:datastoreItem xmlns:ds="http://schemas.openxmlformats.org/officeDocument/2006/customXml" ds:itemID="{0C5C2F54-F6C3-4C99-B085-D54EE5D0B91D}">
  <ds:schemaRefs>
    <ds:schemaRef ds:uri="http://schemas.microsoft.com/sharepoint/v3/contenttype/forms"/>
  </ds:schemaRefs>
</ds:datastoreItem>
</file>

<file path=customXml/itemProps4.xml><?xml version="1.0" encoding="utf-8"?>
<ds:datastoreItem xmlns:ds="http://schemas.openxmlformats.org/officeDocument/2006/customXml" ds:itemID="{0973DEFA-92BA-40FE-80B2-4701F0A3AC87}">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
  <TotalTime>223</TotalTime>
  <Words>2217</Words>
  <Application>Microsoft Office PowerPoint</Application>
  <PresentationFormat>Widescreen</PresentationFormat>
  <Paragraphs>221</Paragraphs>
  <Slides>18</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Courier New</vt:lpstr>
      <vt:lpstr>Wingdings</vt:lpstr>
      <vt:lpstr>Retrospect</vt:lpstr>
      <vt:lpstr> West Michigan AWMA  AQD Enforcement Update  Jenine Camilleri, AQD Enforcement Supervisor April 26, 2023 </vt:lpstr>
      <vt:lpstr>Air Quality Division  2022 Accomplishments </vt:lpstr>
      <vt:lpstr>Pillars of Compliance and Enforcement</vt:lpstr>
      <vt:lpstr>EGLE Compliance Enforcement Policy &amp; Procedure</vt:lpstr>
      <vt:lpstr>Key Changes</vt:lpstr>
      <vt:lpstr>PowerPoint Presentation</vt:lpstr>
      <vt:lpstr>PowerPoint Presentation</vt:lpstr>
      <vt:lpstr>Multi-media</vt:lpstr>
      <vt:lpstr>AQD Enforcement Process</vt:lpstr>
      <vt:lpstr>Enforcement Action Legal Documents </vt:lpstr>
      <vt:lpstr>PowerPoint Presentation</vt:lpstr>
      <vt:lpstr>PowerPoint Presentation</vt:lpstr>
      <vt:lpstr>Where is Environmental Justice Incorporated Into our Work? </vt:lpstr>
      <vt:lpstr>Engagement and Translation</vt:lpstr>
      <vt:lpstr>Community Engagement </vt:lpstr>
      <vt:lpstr>Recent Odor Cases</vt:lpstr>
      <vt:lpstr>PowerPoint Presentation</vt:lpstr>
      <vt:lpstr>800-662-9278  |  Michigan.gov/EGLE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EGLE PowerPoint blue with white - wide</dc:title>
  <dc:creator>EGLE</dc:creator>
  <cp:lastModifiedBy>Jillaine Kamp</cp:lastModifiedBy>
  <cp:revision>17</cp:revision>
  <dcterms:created xsi:type="dcterms:W3CDTF">2019-04-11T17:44:19Z</dcterms:created>
  <dcterms:modified xsi:type="dcterms:W3CDTF">2023-04-25T19:16:24Z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0x010100D80FC88A48A3EA4889EF01C87FCFD42A0014A706184C3FE44A97600EC4D42BCCC6</vt:lpwstr>
  </property>
  <property fmtid="{D5CDD505-2E9C-101B-9397-08002B2CF9AE}" pid="3" name="Content Audience">
    <vt:lpwstr>1;#All Employees|6bc884fa-9dfb-49ce-af07-824c4a8a1ac0</vt:lpwstr>
  </property>
  <property fmtid="{D5CDD505-2E9C-101B-9397-08002B2CF9AE}" pid="4" name="Type Keyword">
    <vt:lpwstr>636;#Presentation Slides|2001e375-f12d-4d1d-8470-a775616da68e</vt:lpwstr>
  </property>
  <property fmtid="{D5CDD505-2E9C-101B-9397-08002B2CF9AE}" pid="5" name="Topic Keyword">
    <vt:lpwstr/>
  </property>
  <property fmtid="{D5CDD505-2E9C-101B-9397-08002B2CF9AE}" pid="6" name="MSIP_Label_3a2fed65-62e7-46ea-af74-187e0c17143a_Enabled">
    <vt:lpwstr>true</vt:lpwstr>
  </property>
  <property fmtid="{D5CDD505-2E9C-101B-9397-08002B2CF9AE}" pid="7" name="MSIP_Label_3a2fed65-62e7-46ea-af74-187e0c17143a_SetDate">
    <vt:lpwstr>2021-09-16T15:30:42Z</vt:lpwstr>
  </property>
  <property fmtid="{D5CDD505-2E9C-101B-9397-08002B2CF9AE}" pid="8" name="MSIP_Label_3a2fed65-62e7-46ea-af74-187e0c17143a_Method">
    <vt:lpwstr>Privileged</vt:lpwstr>
  </property>
  <property fmtid="{D5CDD505-2E9C-101B-9397-08002B2CF9AE}" pid="9" name="MSIP_Label_3a2fed65-62e7-46ea-af74-187e0c17143a_Name">
    <vt:lpwstr>3a2fed65-62e7-46ea-af74-187e0c17143a</vt:lpwstr>
  </property>
  <property fmtid="{D5CDD505-2E9C-101B-9397-08002B2CF9AE}" pid="10" name="MSIP_Label_3a2fed65-62e7-46ea-af74-187e0c17143a_SiteId">
    <vt:lpwstr>d5fb7087-3777-42ad-966a-892ef47225d1</vt:lpwstr>
  </property>
  <property fmtid="{D5CDD505-2E9C-101B-9397-08002B2CF9AE}" pid="11" name="MSIP_Label_3a2fed65-62e7-46ea-af74-187e0c17143a_ActionId">
    <vt:lpwstr>711c1885-faee-4a11-b841-36d1678fa525</vt:lpwstr>
  </property>
  <property fmtid="{D5CDD505-2E9C-101B-9397-08002B2CF9AE}" pid="12" name="MSIP_Label_3a2fed65-62e7-46ea-af74-187e0c17143a_ContentBits">
    <vt:lpwstr>0</vt:lpwstr>
  </property>
</Properties>
</file>