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9"/>
  </p:notesMasterIdLst>
  <p:handoutMasterIdLst>
    <p:handoutMasterId r:id="rId30"/>
  </p:handoutMasterIdLst>
  <p:sldIdLst>
    <p:sldId id="257" r:id="rId2"/>
    <p:sldId id="335" r:id="rId3"/>
    <p:sldId id="258" r:id="rId4"/>
    <p:sldId id="259" r:id="rId5"/>
    <p:sldId id="331" r:id="rId6"/>
    <p:sldId id="260" r:id="rId7"/>
    <p:sldId id="261" r:id="rId8"/>
    <p:sldId id="262" r:id="rId9"/>
    <p:sldId id="263" r:id="rId10"/>
    <p:sldId id="268" r:id="rId11"/>
    <p:sldId id="291" r:id="rId12"/>
    <p:sldId id="292" r:id="rId13"/>
    <p:sldId id="293" r:id="rId14"/>
    <p:sldId id="300" r:id="rId15"/>
    <p:sldId id="301" r:id="rId16"/>
    <p:sldId id="302" r:id="rId17"/>
    <p:sldId id="308" r:id="rId18"/>
    <p:sldId id="333" r:id="rId19"/>
    <p:sldId id="334" r:id="rId20"/>
    <p:sldId id="336" r:id="rId21"/>
    <p:sldId id="337" r:id="rId22"/>
    <p:sldId id="338" r:id="rId23"/>
    <p:sldId id="340" r:id="rId24"/>
    <p:sldId id="339" r:id="rId25"/>
    <p:sldId id="342" r:id="rId26"/>
    <p:sldId id="341" r:id="rId27"/>
    <p:sldId id="30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7A8BB5-3762-4867-B9CE-8CA7D67B5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7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B1487A07-A3F7-40EE-97D5-ED2A858FB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55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CEE01D36-4BB0-4CA6-8BBE-9E0350D8690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F62269C5-2BEA-4B2F-9D29-9BC3C4D9F1BC}" type="slidenum">
              <a:rPr lang="en-US"/>
              <a:pPr/>
              <a:t>15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4" tIns="45002" rIns="90004" bIns="45002"/>
          <a:lstStyle/>
          <a:p>
            <a:pPr lvl="1">
              <a:buFont typeface="Wingdings" charset="0"/>
              <a:buNone/>
              <a:defRPr/>
            </a:pPr>
            <a:r>
              <a:rPr lang="en-CA" smtClean="0">
                <a:ea typeface="ＭＳ Ｐゴシック" charset="0"/>
              </a:rPr>
              <a:t>Based on existing TDG requirements, changes were made to address needs of other sectors.</a:t>
            </a:r>
          </a:p>
          <a:p>
            <a:pPr>
              <a:defRPr/>
            </a:pPr>
            <a:endParaRPr lang="en-CA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9D712452-E519-46C1-B67F-C32F1B82A3AE}" type="slidenum">
              <a:rPr lang="en-US"/>
              <a:pPr/>
              <a:t>16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4" tIns="45002" rIns="90004" bIns="45002"/>
          <a:lstStyle/>
          <a:p>
            <a:pPr>
              <a:buFont typeface="Wingdings" charset="0"/>
              <a:buNone/>
              <a:defRPr/>
            </a:pPr>
            <a:r>
              <a:rPr lang="en-US" smtClean="0">
                <a:ea typeface="ＭＳ Ｐゴシック" charset="0"/>
              </a:rPr>
              <a:t>Focal Point:  </a:t>
            </a:r>
            <a:r>
              <a:rPr lang="en-CA" smtClean="0">
                <a:ea typeface="ＭＳ Ｐゴシック" charset="0"/>
              </a:rPr>
              <a:t>UN Committee of Experts on Transport of Dangerous Goods, in cooperation with the ILO.</a:t>
            </a:r>
          </a:p>
          <a:p>
            <a:pPr>
              <a:defRPr/>
            </a:pPr>
            <a:endParaRPr lang="en-CA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96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6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Jennifer Silk, NPCA, 2/5/03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432659-7FC1-4EC2-AAA9-E45CBEE03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Jennifer Silk, NPCA, 2/5/03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110FC-9C90-4E51-BE8B-CAF29C0F5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Jennifer Silk, NPCA, 2/5/03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0745C-04CF-4DC7-800C-F009B22E1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Jennifer Silk, NPCA, 2/5/03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1912B-0353-48DC-8BE7-5037B0941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Jennifer Silk, NPCA, 2/5/03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B6F87-9D73-4B6B-9FB4-58700C4C10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Jennifer Silk, NPCA, 2/5/03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48CB3-3181-4BD8-84C4-727D86544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Jennifer Silk, NPCA, 2/5/03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6B55F-E2A9-497D-B444-E04FFA130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Jennifer Silk, NPCA, 2/5/03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F67A8-E0C4-4496-8F58-8EE417B7A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Jennifer Silk, NPCA, 2/5/03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331BC-043D-4AAC-BFC1-5F8036EAE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Jennifer Silk, NPCA, 2/5/03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63380-3A38-4C2C-B90C-F139965A2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Jennifer Silk, NPCA, 2/5/03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20299-4FE1-482E-B2AB-0431EB499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chemeClr val="tx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chemeClr val="tx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chemeClr val="tx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chemeClr val="tx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chemeClr val="tx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chemeClr val="tx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chemeClr val="tx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955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55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5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Jennifer Silk, NPCA, 2/5/03</a:t>
            </a:r>
          </a:p>
        </p:txBody>
      </p:sp>
      <p:sp>
        <p:nvSpPr>
          <p:cNvPr id="195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E232054E-CED0-4729-B153-6E7B6A25C0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Emergency Spill Response-Contractor Basics.</a:t>
            </a:r>
          </a:p>
        </p:txBody>
      </p:sp>
      <p:pic>
        <p:nvPicPr>
          <p:cNvPr id="60417" name="Picture 1" descr="C:\Users\DON\Documents\Images-Art\YE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505200"/>
            <a:ext cx="1981201" cy="266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2200" y="63246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Donald D. Long-Director of Emergency Response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Photographs (small spills)</a:t>
            </a: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057400"/>
            <a:ext cx="3505200" cy="4267200"/>
          </a:xfrm>
          <a:prstGeom prst="rect">
            <a:avLst/>
          </a:prstGeom>
          <a:noFill/>
        </p:spPr>
      </p:pic>
      <p:pic>
        <p:nvPicPr>
          <p:cNvPr id="52227" name="Picture 3" descr="F:\Don\Photos 2014\McLaren # 4749\photo 5 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57400"/>
            <a:ext cx="3810000" cy="4267200"/>
          </a:xfrm>
          <a:prstGeom prst="rect">
            <a:avLst/>
          </a:prstGeom>
          <a:noFill/>
        </p:spPr>
      </p:pic>
      <p:pic>
        <p:nvPicPr>
          <p:cNvPr id="5" name="Picture 3" descr="F:\Promotional Information\Mercury Pictures\Dsc0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133600"/>
            <a:ext cx="3810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Example-The Large Spill		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A Port Huron school-Morning, Fall of 2014. Student brought Hg onto a school bus where it spilled. Was then tracked into the school.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Upon discovery, school administrators gathered all students (and their belongings) that rode the bus. All were isolated and Local Health Department officials &amp; EPA notified.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Impacted bus was parked &amp; secured.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The Large Spill-Continued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+mn-ea"/>
              </a:rPr>
              <a:t>School officials contacted cleanup contractors.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</a:rPr>
              <a:t>School was promptly shut-down. 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</a:rPr>
              <a:t>Initial field screening performed by Health Department officials. Would be continued by EPA consultants until cleanup completion.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</a:rPr>
              <a:t>HVAC system shut-down to enable accurate field screening (identify migratory pathways).     </a:t>
            </a:r>
          </a:p>
          <a:p>
            <a:pPr eaLnBrk="1" hangingPunct="1">
              <a:defRPr/>
            </a:pPr>
            <a:endParaRPr lang="en-US" sz="2800" dirty="0" smtClean="0"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Photographs (Personal Items)</a:t>
            </a:r>
          </a:p>
        </p:txBody>
      </p:sp>
      <p:pic>
        <p:nvPicPr>
          <p:cNvPr id="45057" name="Picture 1" descr="F:\Pictures\2014 JOBS &amp; BIDS\#4773 Servepro-Port Huron Schools 9-27-2014\Friday 9-26-2014\photo 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3810000" cy="3962400"/>
          </a:xfrm>
          <a:prstGeom prst="rect">
            <a:avLst/>
          </a:prstGeom>
          <a:noFill/>
        </p:spPr>
      </p:pic>
      <p:pic>
        <p:nvPicPr>
          <p:cNvPr id="45058" name="Picture 2" descr="F:\Pictures\2014 JOBS &amp; BIDS\#4773 Servepro-Port Huron Schools 9-27-2014\Friday 9-26-2014\photo 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362200"/>
            <a:ext cx="3581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8458200" cy="838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dirty="0" smtClean="0"/>
              <a:t>Photographs (screening)</a:t>
            </a:r>
          </a:p>
        </p:txBody>
      </p:sp>
      <p:pic>
        <p:nvPicPr>
          <p:cNvPr id="44033" name="Picture 1" descr="F:\Don\Photos 2014\Servpro Hg # 4773\IMG_25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3810000" cy="4267200"/>
          </a:xfrm>
          <a:prstGeom prst="rect">
            <a:avLst/>
          </a:prstGeom>
          <a:noFill/>
        </p:spPr>
      </p:pic>
      <p:pic>
        <p:nvPicPr>
          <p:cNvPr id="44034" name="Picture 2" descr="F:\Don\Photos 2014\Servpro Hg # 4773\IMG_2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133600"/>
            <a:ext cx="3581400" cy="4267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38200"/>
            <a:ext cx="7793037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Photographs (HG Bus </a:t>
            </a:r>
            <a:r>
              <a:rPr lang="en-US" dirty="0" err="1" smtClean="0">
                <a:ea typeface="+mj-ea"/>
              </a:rPr>
              <a:t>Decon</a:t>
            </a:r>
            <a:r>
              <a:rPr lang="en-US" dirty="0" smtClean="0">
                <a:ea typeface="+mj-ea"/>
              </a:rPr>
              <a:t>)</a:t>
            </a:r>
            <a:r>
              <a:rPr lang="en-CA" sz="3600" dirty="0" smtClean="0">
                <a:solidFill>
                  <a:srgbClr val="FFFF00"/>
                </a:solidFill>
                <a:ea typeface="+mj-ea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ea typeface="+mj-ea"/>
              </a:rPr>
              <a:t/>
            </a:r>
            <a:br>
              <a:rPr lang="en-US" sz="3600" dirty="0" smtClean="0">
                <a:solidFill>
                  <a:srgbClr val="FFFF00"/>
                </a:solidFill>
                <a:ea typeface="+mj-ea"/>
              </a:rPr>
            </a:br>
            <a:endParaRPr lang="en-CA" sz="2000" dirty="0" smtClean="0">
              <a:ea typeface="+mj-ea"/>
            </a:endParaRPr>
          </a:p>
        </p:txBody>
      </p:sp>
      <p:pic>
        <p:nvPicPr>
          <p:cNvPr id="41985" name="Picture 1" descr="F:\Don\Photos 2014\Servpro Hg # 4773\IMG_25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09800"/>
            <a:ext cx="3581400" cy="4191000"/>
          </a:xfrm>
          <a:prstGeom prst="rect">
            <a:avLst/>
          </a:prstGeom>
          <a:noFill/>
        </p:spPr>
      </p:pic>
      <p:pic>
        <p:nvPicPr>
          <p:cNvPr id="41986" name="Picture 2" descr="F:\Don\Photos 2014\Servpro Hg # 4773\IMG_25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09800"/>
            <a:ext cx="3848100" cy="4191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>
                <a:ea typeface="+mj-ea"/>
              </a:rPr>
              <a:t>     Photographs (The Waste)</a:t>
            </a:r>
          </a:p>
        </p:txBody>
      </p:sp>
      <p:pic>
        <p:nvPicPr>
          <p:cNvPr id="39937" name="Picture 1" descr="F:\Don\Photos 2014\Servpro Hg # 4773\IMG_24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3657600" cy="4191000"/>
          </a:xfrm>
          <a:prstGeom prst="rect">
            <a:avLst/>
          </a:prstGeom>
          <a:noFill/>
        </p:spPr>
      </p:pic>
      <p:pic>
        <p:nvPicPr>
          <p:cNvPr id="39938" name="Picture 2" descr="F:\Don\Photos 2014\Servpro Hg # 4773\IMG_25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09800"/>
            <a:ext cx="3581400" cy="4191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>
                <a:ea typeface="+mj-ea"/>
              </a:rPr>
              <a:t>The “Large” Release-Hours </a:t>
            </a:r>
            <a:br>
              <a:rPr lang="en-CA" dirty="0" smtClean="0">
                <a:ea typeface="+mj-ea"/>
              </a:rPr>
            </a:br>
            <a:r>
              <a:rPr lang="en-CA" dirty="0" smtClean="0">
                <a:ea typeface="+mj-ea"/>
              </a:rPr>
              <a:t>Worked &amp; Costs (HG Spill) 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SzPct val="80000"/>
              <a:defRPr/>
            </a:pPr>
            <a:r>
              <a:rPr lang="en-CA" dirty="0" smtClean="0">
                <a:ea typeface="+mn-ea"/>
              </a:rPr>
              <a:t>Total YECI hours worked-163</a:t>
            </a:r>
          </a:p>
          <a:p>
            <a:pPr marL="457200" indent="-457200" eaLnBrk="1" hangingPunct="1">
              <a:lnSpc>
                <a:spcPct val="90000"/>
              </a:lnSpc>
              <a:buSzPct val="80000"/>
              <a:defRPr/>
            </a:pPr>
            <a:r>
              <a:rPr lang="en-CA" dirty="0" smtClean="0">
                <a:ea typeface="+mn-ea"/>
              </a:rPr>
              <a:t>Field screening &amp; 8-hour air sampling services provided (NIOSH 6009). </a:t>
            </a:r>
          </a:p>
          <a:p>
            <a:pPr marL="457200" indent="-457200" eaLnBrk="1" hangingPunct="1">
              <a:lnSpc>
                <a:spcPct val="90000"/>
              </a:lnSpc>
              <a:buSzPct val="80000"/>
              <a:defRPr/>
            </a:pPr>
            <a:r>
              <a:rPr lang="en-CA" dirty="0" smtClean="0">
                <a:ea typeface="+mn-ea"/>
              </a:rPr>
              <a:t>Disposal-2 cubic yard boxes, 8x55-gallon drums, and 2x5-gallon pails with free phase Hg (approx. $ 3,000.00)</a:t>
            </a:r>
          </a:p>
          <a:p>
            <a:pPr marL="457200" indent="-457200" eaLnBrk="1" hangingPunct="1">
              <a:lnSpc>
                <a:spcPct val="90000"/>
              </a:lnSpc>
              <a:buSzPct val="80000"/>
              <a:defRPr/>
            </a:pPr>
            <a:endParaRPr lang="en-CA" dirty="0" smtClean="0">
              <a:ea typeface="+mn-ea"/>
            </a:endParaRPr>
          </a:p>
          <a:p>
            <a:pPr marL="457200" indent="-457200" eaLnBrk="1" hangingPunct="1">
              <a:lnSpc>
                <a:spcPct val="90000"/>
              </a:lnSpc>
              <a:buSzPct val="80000"/>
              <a:buNone/>
              <a:defRPr/>
            </a:pPr>
            <a:r>
              <a:rPr lang="en-CA" dirty="0" smtClean="0">
                <a:ea typeface="+mn-ea"/>
              </a:rPr>
              <a:t>       Total Cost  </a:t>
            </a:r>
            <a:r>
              <a:rPr lang="en-CA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$ </a:t>
            </a:r>
            <a:r>
              <a:rPr lang="en-CA" sz="36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25,500.00 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Photographs-Parking Lot </a:t>
            </a:r>
            <a:endParaRPr lang="en-US" dirty="0"/>
          </a:p>
        </p:txBody>
      </p:sp>
      <p:pic>
        <p:nvPicPr>
          <p:cNvPr id="75778" name="Picture 2" descr="F:\Promotional Information\2008 ER Brochure\DSC00009Mercu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81720"/>
            <a:ext cx="6406960" cy="4242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Intermodal Containers </a:t>
            </a:r>
            <a:endParaRPr lang="en-US" dirty="0"/>
          </a:p>
        </p:txBody>
      </p:sp>
      <p:pic>
        <p:nvPicPr>
          <p:cNvPr id="4" name="Content Placeholder 3" descr="CP Intermod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7" b="10647"/>
          <a:stretch>
            <a:fillRect/>
          </a:stretch>
        </p:blipFill>
        <p:spPr>
          <a:xfrm>
            <a:off x="914400" y="1981200"/>
            <a:ext cx="7239000" cy="4343400"/>
          </a:xfrm>
        </p:spPr>
      </p:pic>
    </p:spTree>
    <p:extLst>
      <p:ext uri="{BB962C8B-B14F-4D97-AF65-F5344CB8AC3E}">
        <p14:creationId xmlns:p14="http://schemas.microsoft.com/office/powerpoint/2010/main" val="88548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Cleanup Contractor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Gather critical initial information from Emergency Services (Police &amp; Fire).</a:t>
            </a:r>
          </a:p>
          <a:p>
            <a:r>
              <a:rPr lang="en-US" sz="2800" dirty="0" smtClean="0"/>
              <a:t>Ask the right questions (What, how much, where did it go??) before mobilizing.</a:t>
            </a:r>
          </a:p>
          <a:p>
            <a:r>
              <a:rPr lang="en-US" sz="2800" dirty="0" smtClean="0"/>
              <a:t>Provide a realistic ETA.</a:t>
            </a:r>
          </a:p>
          <a:p>
            <a:r>
              <a:rPr lang="en-US" sz="2800" dirty="0" smtClean="0"/>
              <a:t>Interact with 911 Dispatch/client(s) en-route, and locate Incident Command upon arrival. </a:t>
            </a:r>
          </a:p>
          <a:p>
            <a:r>
              <a:rPr lang="en-US" sz="2800" dirty="0" smtClean="0"/>
              <a:t>Hold a safety briefing and tailgate meeting.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9351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Stainless Steel Tankers</a:t>
            </a:r>
            <a:endParaRPr lang="en-US" dirty="0"/>
          </a:p>
        </p:txBody>
      </p:sp>
      <p:pic>
        <p:nvPicPr>
          <p:cNvPr id="4" name="Content Placeholder 3" descr="Turbo 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9" b="17119"/>
          <a:stretch>
            <a:fillRect/>
          </a:stretch>
        </p:blipFill>
        <p:spPr>
          <a:xfrm>
            <a:off x="762000" y="2057400"/>
            <a:ext cx="7696200" cy="4114800"/>
          </a:xfrm>
        </p:spPr>
      </p:pic>
    </p:spTree>
    <p:extLst>
      <p:ext uri="{BB962C8B-B14F-4D97-AF65-F5344CB8AC3E}">
        <p14:creationId xmlns:p14="http://schemas.microsoft.com/office/powerpoint/2010/main" val="3710357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Excavation </a:t>
            </a:r>
            <a:endParaRPr lang="en-US" dirty="0"/>
          </a:p>
        </p:txBody>
      </p:sp>
      <p:pic>
        <p:nvPicPr>
          <p:cNvPr id="4" name="Content Placeholder 3" descr="Night Dig.JPG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b="14706"/>
          <a:stretch>
            <a:fillRect/>
          </a:stretch>
        </p:blipFill>
        <p:spPr>
          <a:xfrm>
            <a:off x="762000" y="2057400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374914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Leaking Tankers</a:t>
            </a:r>
            <a:endParaRPr lang="en-US" dirty="0"/>
          </a:p>
        </p:txBody>
      </p:sp>
      <p:pic>
        <p:nvPicPr>
          <p:cNvPr id="4" name="Content Placeholder 3" descr="Acid Tank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b="3300"/>
          <a:stretch>
            <a:fillRect/>
          </a:stretch>
        </p:blipFill>
        <p:spPr>
          <a:xfrm>
            <a:off x="762000" y="2057400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1328650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Bulging Drums</a:t>
            </a:r>
            <a:endParaRPr lang="en-US" dirty="0"/>
          </a:p>
        </p:txBody>
      </p:sp>
      <p:pic>
        <p:nvPicPr>
          <p:cNvPr id="4" name="Content Placeholder 3" descr="Smoking Dr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0526"/>
          <a:stretch>
            <a:fillRect/>
          </a:stretch>
        </p:blipFill>
        <p:spPr>
          <a:xfrm>
            <a:off x="762000" y="2133600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1549414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Fleet Tracking </a:t>
            </a:r>
            <a:endParaRPr lang="en-US" dirty="0"/>
          </a:p>
        </p:txBody>
      </p:sp>
      <p:pic>
        <p:nvPicPr>
          <p:cNvPr id="4" name="Content Placeholder 3" descr="fleetmatic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2" b="4982"/>
          <a:stretch>
            <a:fillRect/>
          </a:stretch>
        </p:blipFill>
        <p:spPr>
          <a:xfrm>
            <a:off x="685800" y="2057400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2000797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Diaphragm Pumps </a:t>
            </a:r>
            <a:endParaRPr lang="en-US" dirty="0"/>
          </a:p>
        </p:txBody>
      </p:sp>
      <p:pic>
        <p:nvPicPr>
          <p:cNvPr id="4" name="Content Placeholder 3" descr="IMG_723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65" t="-13503" r="-22712" b="13503"/>
          <a:stretch/>
        </p:blipFill>
        <p:spPr>
          <a:xfrm rot="5400000">
            <a:off x="-942182" y="1932781"/>
            <a:ext cx="7675563" cy="4114800"/>
          </a:xfrm>
        </p:spPr>
      </p:pic>
      <p:sp>
        <p:nvSpPr>
          <p:cNvPr id="7" name="TextBox 6"/>
          <p:cNvSpPr txBox="1"/>
          <p:nvPr/>
        </p:nvSpPr>
        <p:spPr>
          <a:xfrm>
            <a:off x="5029200" y="25146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WILDEN T15 (3”) Metal Diaphragm Pump.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3810000"/>
            <a:ext cx="3352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for </a:t>
            </a:r>
            <a:r>
              <a:rPr lang="en-US" dirty="0"/>
              <a:t>P</a:t>
            </a:r>
            <a:r>
              <a:rPr lang="en-US" dirty="0" smtClean="0"/>
              <a:t>etroleum Products &amp; Non-Corrosive Liquids.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5486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186 GPM (704 LPM) Maximum Output.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4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Diaphragm Pumps</a:t>
            </a:r>
            <a:endParaRPr lang="en-US" dirty="0"/>
          </a:p>
        </p:txBody>
      </p:sp>
      <p:pic>
        <p:nvPicPr>
          <p:cNvPr id="4" name="Content Placeholder 3" descr="IMG_74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b="14706"/>
          <a:stretch>
            <a:fillRect/>
          </a:stretch>
        </p:blipFill>
        <p:spPr>
          <a:xfrm rot="5400000">
            <a:off x="76198" y="2743201"/>
            <a:ext cx="4800601" cy="3124200"/>
          </a:xfrm>
        </p:spPr>
      </p:pic>
      <p:sp>
        <p:nvSpPr>
          <p:cNvPr id="5" name="TextBox 4"/>
          <p:cNvSpPr txBox="1"/>
          <p:nvPr/>
        </p:nvSpPr>
        <p:spPr>
          <a:xfrm>
            <a:off x="4495800" y="2590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WILDEN (3”) Polyethylene Diaphragm Pump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8862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for Corrosives (acids- caustics) &amp; </a:t>
            </a:r>
            <a:r>
              <a:rPr lang="en-US" dirty="0" err="1" smtClean="0"/>
              <a:t>Hypochlorites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5410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186 GPM (704 LPM) Maximum Output.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68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>
                <a:ea typeface="+mj-ea"/>
              </a:rPr>
              <a:t/>
            </a:r>
            <a:br>
              <a:rPr lang="en-CA" dirty="0" smtClean="0">
                <a:ea typeface="+mj-ea"/>
              </a:rPr>
            </a:br>
            <a:r>
              <a:rPr lang="en-CA" dirty="0" smtClean="0">
                <a:ea typeface="+mj-ea"/>
              </a:rP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Role of the Cleanup Contractor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Provide “general contractor” style guidance and insight. Assess the spill and communicate a coherent, structured approach to the client. Assume this is their first </a:t>
            </a:r>
            <a:r>
              <a:rPr lang="en-US" sz="2800" dirty="0" err="1" smtClean="0">
                <a:ea typeface="+mn-ea"/>
              </a:rPr>
              <a:t>haz</a:t>
            </a:r>
            <a:r>
              <a:rPr lang="en-US" sz="2800" dirty="0" smtClean="0">
                <a:ea typeface="+mn-ea"/>
              </a:rPr>
              <a:t>-mat experience.  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Provide documentation (timelines, site maps, floor plans, area(s) impacted, etc.) 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Ensure applicable state/federal officials have been notified, and communicate potential risks (direct or indirect) to employees or general public.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Role of the Cleanup Contractor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/>
              <a:t>Offer to contact a reputable, qualified consultant to provide field screening, sampling services, &amp; report production.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Establish work zones for personnel on-site. Meet or exceed the minimum required level of CPC (based on the chemical risk) and provide real-time air monitoring.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Recover the released material, and assess the  affected area(s).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Cleanup Contractor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Properly containerize, label, &amp; secure waste containers pending disposal.</a:t>
            </a:r>
          </a:p>
          <a:p>
            <a:r>
              <a:rPr lang="en-US" sz="2800" dirty="0" smtClean="0"/>
              <a:t>The contractor </a:t>
            </a:r>
            <a:r>
              <a:rPr lang="en-US" sz="2800" i="1" dirty="0" smtClean="0"/>
              <a:t>does not </a:t>
            </a:r>
            <a:r>
              <a:rPr lang="en-US" sz="2800" dirty="0" smtClean="0"/>
              <a:t>have authority to clear public spaces or structures for public re-occupancy.</a:t>
            </a:r>
          </a:p>
          <a:p>
            <a:r>
              <a:rPr lang="en-US" sz="2800" dirty="0" smtClean="0"/>
              <a:t>Clearance for re-entry and occupancy </a:t>
            </a:r>
            <a:r>
              <a:rPr lang="en-US" sz="2800" i="1" dirty="0" smtClean="0"/>
              <a:t>must</a:t>
            </a:r>
            <a:r>
              <a:rPr lang="en-US" sz="2800" dirty="0" smtClean="0"/>
              <a:t> be provided by the applicable local or state health department, or USEPA representative.   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The “Small” Release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Less than 5 gallons (est. 50 </a:t>
            </a:r>
            <a:r>
              <a:rPr lang="en-US" sz="2800" dirty="0" err="1" smtClean="0">
                <a:ea typeface="+mn-ea"/>
              </a:rPr>
              <a:t>lbs</a:t>
            </a:r>
            <a:r>
              <a:rPr lang="en-US" sz="2800" dirty="0" smtClean="0">
                <a:ea typeface="+mn-ea"/>
              </a:rPr>
              <a:t>) of product.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Confined to a minimal area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smtClean="0">
                <a:ea typeface="+mn-ea"/>
              </a:rPr>
              <a:t>(van trailer, non-flowing ditch, road shoulder) but </a:t>
            </a:r>
            <a:r>
              <a:rPr lang="en-US" sz="2800" i="1" dirty="0" smtClean="0">
                <a:ea typeface="+mn-ea"/>
              </a:rPr>
              <a:t>no </a:t>
            </a:r>
            <a:r>
              <a:rPr lang="en-US" sz="2800" dirty="0" smtClean="0">
                <a:ea typeface="+mn-ea"/>
              </a:rPr>
              <a:t>waterways or storm drains.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No migratory pathways are impacted. Verify &amp; document with applicable monitoring equipment and/or sample collection.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No “off-site” contamination (e.g., vehicles, residences, or businesses).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The “Medium” Release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/>
              <a:t>5-50 gallons</a:t>
            </a:r>
            <a:r>
              <a:rPr lang="en-US" sz="2800" dirty="0"/>
              <a:t> </a:t>
            </a:r>
            <a:r>
              <a:rPr lang="en-US" sz="2800" dirty="0" smtClean="0"/>
              <a:t>(&gt;50 lbs.) of product</a:t>
            </a:r>
            <a:r>
              <a:rPr lang="en-US" sz="2800" dirty="0" smtClean="0">
                <a:ea typeface="+mn-ea"/>
              </a:rPr>
              <a:t>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Still confined to one minimal area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Migratory pathways potentially impacted (based on visual observation &amp; client info).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Potential “off-site” contamination </a:t>
            </a:r>
            <a:r>
              <a:rPr lang="en-US" sz="2800" dirty="0" smtClean="0"/>
              <a:t>(e.g., vehicle and/or pedestrian traffic).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/>
              <a:t>Potential release to waterways (storm drains, sewers, or ditches).  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/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The “Large</a:t>
            </a:r>
            <a:r>
              <a:rPr lang="en-US" dirty="0" smtClean="0">
                <a:ea typeface="+mj-ea"/>
              </a:rPr>
              <a:t>” </a:t>
            </a:r>
            <a:r>
              <a:rPr lang="en-US" dirty="0" smtClean="0">
                <a:ea typeface="+mj-ea"/>
              </a:rPr>
              <a:t>Release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50-250 gallons (100-plus pounds) product.</a:t>
            </a:r>
          </a:p>
          <a:p>
            <a:pPr eaLnBrk="1" hangingPunct="1"/>
            <a:r>
              <a:rPr lang="en-US" sz="2800" dirty="0" smtClean="0"/>
              <a:t>Not confined to one area, spreads quickly.</a:t>
            </a:r>
          </a:p>
          <a:p>
            <a:pPr eaLnBrk="1" hangingPunct="1"/>
            <a:r>
              <a:rPr lang="en-US" sz="2800" dirty="0" smtClean="0"/>
              <a:t>Migratory pathways clearly impacted (visible stains, obvious odors).</a:t>
            </a:r>
          </a:p>
          <a:p>
            <a:pPr eaLnBrk="1" hangingPunct="1"/>
            <a:r>
              <a:rPr lang="en-US" sz="2800" dirty="0" smtClean="0"/>
              <a:t>Definite “off-site” contamination (e.g., vehicle &amp; pedestrian traffic, multiple properties).   </a:t>
            </a:r>
          </a:p>
          <a:p>
            <a:pPr eaLnBrk="1" hangingPunct="1"/>
            <a:r>
              <a:rPr lang="en-US" sz="2800" dirty="0" smtClean="0"/>
              <a:t>Suspected release to waterways (storm drains, sewers, or ditches). 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The “XL with Fries” Release 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&gt; 50 gallons (&gt;500 lbs.).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ea typeface="+mn-ea"/>
              </a:rPr>
              <a:t>A petroleum product, corrosive, or water-soluble product (pesticide, ethanol, etc.)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/>
              <a:t>Migratory pathways clearly impacted…you can see it upon arrival. Multiple phone reports from public and/or businesses.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/>
              <a:t>Off-site contamination</a:t>
            </a:r>
            <a:r>
              <a:rPr lang="en-US" sz="2800" dirty="0"/>
              <a:t> </a:t>
            </a:r>
            <a:r>
              <a:rPr lang="en-US" sz="2800" dirty="0" smtClean="0"/>
              <a:t>a certainty. 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/>
              <a:t>Released to a waterway (storm drain, sewer, or ditch).</a:t>
            </a:r>
            <a:endParaRPr lang="en-US" sz="2800" dirty="0" smtClean="0"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1047</TotalTime>
  <Words>926</Words>
  <Application>Microsoft Macintosh PowerPoint</Application>
  <PresentationFormat>On-screen Show (4:3)</PresentationFormat>
  <Paragraphs>84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Blends</vt:lpstr>
      <vt:lpstr>Emergency Spill Response-Contractor Basics.</vt:lpstr>
      <vt:lpstr>Role of the Cleanup Contractor</vt:lpstr>
      <vt:lpstr>Role of the Cleanup Contractor</vt:lpstr>
      <vt:lpstr>Role of the Cleanup Contractor</vt:lpstr>
      <vt:lpstr>Role of the Cleanup Contractor</vt:lpstr>
      <vt:lpstr>The “Small” Release</vt:lpstr>
      <vt:lpstr>The “Medium” Release</vt:lpstr>
      <vt:lpstr>The “Large” Release</vt:lpstr>
      <vt:lpstr>The “XL with Fries” Release  </vt:lpstr>
      <vt:lpstr>Photographs (small spills)</vt:lpstr>
      <vt:lpstr>Example-The Large Spill  </vt:lpstr>
      <vt:lpstr>The Large Spill-Continued</vt:lpstr>
      <vt:lpstr>Photographs (Personal Items)</vt:lpstr>
      <vt:lpstr>   Photographs (screening)</vt:lpstr>
      <vt:lpstr>Photographs (HG Bus Decon)  </vt:lpstr>
      <vt:lpstr>     Photographs (The Waste)</vt:lpstr>
      <vt:lpstr>The “Large” Release-Hours  Worked &amp; Costs (HG Spill) </vt:lpstr>
      <vt:lpstr>Photographs-Parking Lot </vt:lpstr>
      <vt:lpstr>Intermodal Containers </vt:lpstr>
      <vt:lpstr>Stainless Steel Tankers</vt:lpstr>
      <vt:lpstr>Soil Excavation </vt:lpstr>
      <vt:lpstr>Leaking Tankers</vt:lpstr>
      <vt:lpstr>Bulging Drums</vt:lpstr>
      <vt:lpstr>GPS Fleet Tracking </vt:lpstr>
      <vt:lpstr>Diaphragm Pumps </vt:lpstr>
      <vt:lpstr>Diaphragm Pumps</vt:lpstr>
      <vt:lpstr> Questions?</vt:lpstr>
    </vt:vector>
  </TitlesOfParts>
  <Company>US Department of Labor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OSHA-USER</dc:creator>
  <cp:lastModifiedBy>Don Long</cp:lastModifiedBy>
  <cp:revision>142</cp:revision>
  <cp:lastPrinted>1601-01-01T00:00:00Z</cp:lastPrinted>
  <dcterms:created xsi:type="dcterms:W3CDTF">2002-02-27T15:01:19Z</dcterms:created>
  <dcterms:modified xsi:type="dcterms:W3CDTF">2017-03-16T14:49:55Z</dcterms:modified>
</cp:coreProperties>
</file>